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3"/>
    <p:sldId id="276" r:id="rId4"/>
    <p:sldId id="277" r:id="rId5"/>
    <p:sldId id="543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3" r:id="rId15"/>
    <p:sldId id="554" r:id="rId16"/>
    <p:sldId id="555" r:id="rId17"/>
    <p:sldId id="556" r:id="rId18"/>
    <p:sldId id="557" r:id="rId19"/>
    <p:sldId id="558" r:id="rId20"/>
    <p:sldId id="380" r:id="rId21"/>
    <p:sldId id="413" r:id="rId22"/>
    <p:sldId id="559" r:id="rId23"/>
    <p:sldId id="560" r:id="rId24"/>
    <p:sldId id="561" r:id="rId25"/>
    <p:sldId id="562" r:id="rId26"/>
    <p:sldId id="563" r:id="rId27"/>
    <p:sldId id="656" r:id="rId28"/>
    <p:sldId id="657" r:id="rId29"/>
    <p:sldId id="658" r:id="rId30"/>
    <p:sldId id="659" r:id="rId31"/>
    <p:sldId id="660" r:id="rId32"/>
    <p:sldId id="661" r:id="rId33"/>
    <p:sldId id="662" r:id="rId34"/>
    <p:sldId id="663" r:id="rId35"/>
    <p:sldId id="664" r:id="rId36"/>
    <p:sldId id="665" r:id="rId37"/>
    <p:sldId id="666" r:id="rId38"/>
    <p:sldId id="667" r:id="rId39"/>
    <p:sldId id="668" r:id="rId40"/>
    <p:sldId id="669" r:id="rId41"/>
    <p:sldId id="670" r:id="rId42"/>
    <p:sldId id="671" r:id="rId43"/>
    <p:sldId id="343" r:id="rId44"/>
    <p:sldId id="344" r:id="rId45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3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FF3D3D"/>
    <a:srgbClr val="FDF731"/>
    <a:srgbClr val="383838"/>
    <a:srgbClr val="9CC2F0"/>
    <a:srgbClr val="6FA3E9"/>
    <a:srgbClr val="BEBEBE"/>
    <a:srgbClr val="5D5A72"/>
    <a:srgbClr val="DCDCDC"/>
    <a:srgbClr val="9FB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2"/>
        <p:guide pos="388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509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60.xml"/><Relationship Id="rId14" Type="http://schemas.openxmlformats.org/officeDocument/2006/relationships/tags" Target="../tags/tag159.xml"/><Relationship Id="rId13" Type="http://schemas.openxmlformats.org/officeDocument/2006/relationships/tags" Target="../tags/tag158.xml"/><Relationship Id="rId12" Type="http://schemas.openxmlformats.org/officeDocument/2006/relationships/image" Target="../media/image21.png"/><Relationship Id="rId11" Type="http://schemas.openxmlformats.org/officeDocument/2006/relationships/tags" Target="../tags/tag157.xml"/><Relationship Id="rId10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182.xml"/><Relationship Id="rId31" Type="http://schemas.openxmlformats.org/officeDocument/2006/relationships/tags" Target="../tags/tag181.xml"/><Relationship Id="rId30" Type="http://schemas.openxmlformats.org/officeDocument/2006/relationships/tags" Target="../tags/tag180.xml"/><Relationship Id="rId3" Type="http://schemas.openxmlformats.org/officeDocument/2006/relationships/tags" Target="../tags/tag162.xml"/><Relationship Id="rId29" Type="http://schemas.openxmlformats.org/officeDocument/2006/relationships/tags" Target="../tags/tag179.xml"/><Relationship Id="rId28" Type="http://schemas.openxmlformats.org/officeDocument/2006/relationships/tags" Target="../tags/tag178.xml"/><Relationship Id="rId27" Type="http://schemas.openxmlformats.org/officeDocument/2006/relationships/image" Target="../media/image30.png"/><Relationship Id="rId26" Type="http://schemas.openxmlformats.org/officeDocument/2006/relationships/tags" Target="../tags/tag177.xml"/><Relationship Id="rId25" Type="http://schemas.openxmlformats.org/officeDocument/2006/relationships/tags" Target="../tags/tag176.xml"/><Relationship Id="rId24" Type="http://schemas.openxmlformats.org/officeDocument/2006/relationships/image" Target="../media/image29.png"/><Relationship Id="rId23" Type="http://schemas.openxmlformats.org/officeDocument/2006/relationships/tags" Target="../tags/tag175.xml"/><Relationship Id="rId22" Type="http://schemas.openxmlformats.org/officeDocument/2006/relationships/image" Target="../media/image28.png"/><Relationship Id="rId21" Type="http://schemas.openxmlformats.org/officeDocument/2006/relationships/tags" Target="../tags/tag174.xml"/><Relationship Id="rId20" Type="http://schemas.openxmlformats.org/officeDocument/2006/relationships/image" Target="../media/image27.png"/><Relationship Id="rId2" Type="http://schemas.openxmlformats.org/officeDocument/2006/relationships/tags" Target="../tags/tag161.xml"/><Relationship Id="rId19" Type="http://schemas.openxmlformats.org/officeDocument/2006/relationships/tags" Target="../tags/tag173.xml"/><Relationship Id="rId18" Type="http://schemas.openxmlformats.org/officeDocument/2006/relationships/image" Target="../media/image26.png"/><Relationship Id="rId17" Type="http://schemas.openxmlformats.org/officeDocument/2006/relationships/tags" Target="../tags/tag172.xml"/><Relationship Id="rId16" Type="http://schemas.openxmlformats.org/officeDocument/2006/relationships/image" Target="../media/image25.png"/><Relationship Id="rId15" Type="http://schemas.openxmlformats.org/officeDocument/2006/relationships/tags" Target="../tags/tag171.xml"/><Relationship Id="rId14" Type="http://schemas.openxmlformats.org/officeDocument/2006/relationships/image" Target="../media/image24.png"/><Relationship Id="rId13" Type="http://schemas.openxmlformats.org/officeDocument/2006/relationships/tags" Target="../tags/tag170.xml"/><Relationship Id="rId12" Type="http://schemas.openxmlformats.org/officeDocument/2006/relationships/image" Target="../media/image23.png"/><Relationship Id="rId11" Type="http://schemas.openxmlformats.org/officeDocument/2006/relationships/tags" Target="../tags/tag169.xml"/><Relationship Id="rId10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209.xml"/><Relationship Id="rId24" Type="http://schemas.openxmlformats.org/officeDocument/2006/relationships/tags" Target="../tags/tag208.xml"/><Relationship Id="rId23" Type="http://schemas.openxmlformats.org/officeDocument/2006/relationships/tags" Target="../tags/tag207.xml"/><Relationship Id="rId22" Type="http://schemas.openxmlformats.org/officeDocument/2006/relationships/image" Target="../media/image33.png"/><Relationship Id="rId21" Type="http://schemas.openxmlformats.org/officeDocument/2006/relationships/tags" Target="../tags/tag206.xml"/><Relationship Id="rId20" Type="http://schemas.openxmlformats.org/officeDocument/2006/relationships/image" Target="../media/image32.png"/><Relationship Id="rId2" Type="http://schemas.openxmlformats.org/officeDocument/2006/relationships/tags" Target="../tags/tag192.xml"/><Relationship Id="rId19" Type="http://schemas.openxmlformats.org/officeDocument/2006/relationships/tags" Target="../tags/tag205.xml"/><Relationship Id="rId18" Type="http://schemas.openxmlformats.org/officeDocument/2006/relationships/image" Target="../media/image31.png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image" Target="../media/image14.png"/><Relationship Id="rId14" Type="http://schemas.openxmlformats.org/officeDocument/2006/relationships/tags" Target="../tags/tag202.xml"/><Relationship Id="rId13" Type="http://schemas.openxmlformats.org/officeDocument/2006/relationships/image" Target="../media/image13.png"/><Relationship Id="rId12" Type="http://schemas.openxmlformats.org/officeDocument/2006/relationships/tags" Target="../tags/tag201.xml"/><Relationship Id="rId11" Type="http://schemas.openxmlformats.org/officeDocument/2006/relationships/image" Target="../media/image12.png"/><Relationship Id="rId10" Type="http://schemas.openxmlformats.org/officeDocument/2006/relationships/tags" Target="../tags/tag20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24.xml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image" Target="../media/image34.png"/><Relationship Id="rId10" Type="http://schemas.openxmlformats.org/officeDocument/2006/relationships/tags" Target="../tags/tag218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25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tags" Target="../tags/tag236.xml"/><Relationship Id="rId15" Type="http://schemas.openxmlformats.org/officeDocument/2006/relationships/image" Target="../media/image37.png"/><Relationship Id="rId14" Type="http://schemas.openxmlformats.org/officeDocument/2006/relationships/tags" Target="../tags/tag235.xml"/><Relationship Id="rId13" Type="http://schemas.openxmlformats.org/officeDocument/2006/relationships/image" Target="../media/image36.png"/><Relationship Id="rId12" Type="http://schemas.openxmlformats.org/officeDocument/2006/relationships/tags" Target="../tags/tag234.xml"/><Relationship Id="rId11" Type="http://schemas.openxmlformats.org/officeDocument/2006/relationships/image" Target="../media/image35.png"/><Relationship Id="rId10" Type="http://schemas.openxmlformats.org/officeDocument/2006/relationships/tags" Target="../tags/tag233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image" Target="../media/image39.png"/><Relationship Id="rId12" Type="http://schemas.openxmlformats.org/officeDocument/2006/relationships/tags" Target="../tags/tag249.xml"/><Relationship Id="rId11" Type="http://schemas.openxmlformats.org/officeDocument/2006/relationships/image" Target="../media/image38.png"/><Relationship Id="rId10" Type="http://schemas.openxmlformats.org/officeDocument/2006/relationships/tags" Target="../tags/tag248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68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40.png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69.xml"/><Relationship Id="rId19" Type="http://schemas.openxmlformats.org/officeDocument/2006/relationships/tags" Target="../tags/tag283.xml"/><Relationship Id="rId18" Type="http://schemas.openxmlformats.org/officeDocument/2006/relationships/tags" Target="../tags/tag282.xml"/><Relationship Id="rId17" Type="http://schemas.openxmlformats.org/officeDocument/2006/relationships/tags" Target="../tags/tag281.xml"/><Relationship Id="rId16" Type="http://schemas.openxmlformats.org/officeDocument/2006/relationships/tags" Target="../tags/tag280.xml"/><Relationship Id="rId15" Type="http://schemas.openxmlformats.org/officeDocument/2006/relationships/tags" Target="../tags/tag279.xml"/><Relationship Id="rId14" Type="http://schemas.openxmlformats.org/officeDocument/2006/relationships/tags" Target="../tags/tag278.xml"/><Relationship Id="rId13" Type="http://schemas.openxmlformats.org/officeDocument/2006/relationships/image" Target="../media/image42.png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image" Target="../media/image43.png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05.xml"/><Relationship Id="rId17" Type="http://schemas.openxmlformats.org/officeDocument/2006/relationships/tags" Target="../tags/tag304.xml"/><Relationship Id="rId16" Type="http://schemas.openxmlformats.org/officeDocument/2006/relationships/tags" Target="../tags/tag303.xml"/><Relationship Id="rId15" Type="http://schemas.openxmlformats.org/officeDocument/2006/relationships/tags" Target="../tags/tag302.xml"/><Relationship Id="rId14" Type="http://schemas.openxmlformats.org/officeDocument/2006/relationships/tags" Target="../tags/tag301.xml"/><Relationship Id="rId13" Type="http://schemas.openxmlformats.org/officeDocument/2006/relationships/tags" Target="../tags/tag300.xml"/><Relationship Id="rId12" Type="http://schemas.openxmlformats.org/officeDocument/2006/relationships/tags" Target="../tags/tag299.xml"/><Relationship Id="rId11" Type="http://schemas.openxmlformats.org/officeDocument/2006/relationships/tags" Target="../tags/tag298.xml"/><Relationship Id="rId10" Type="http://schemas.openxmlformats.org/officeDocument/2006/relationships/tags" Target="../tags/tag29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323.xml"/><Relationship Id="rId23" Type="http://schemas.openxmlformats.org/officeDocument/2006/relationships/image" Target="../media/image47.png"/><Relationship Id="rId22" Type="http://schemas.openxmlformats.org/officeDocument/2006/relationships/tags" Target="../tags/tag322.xml"/><Relationship Id="rId21" Type="http://schemas.openxmlformats.org/officeDocument/2006/relationships/image" Target="../media/image46.png"/><Relationship Id="rId20" Type="http://schemas.openxmlformats.org/officeDocument/2006/relationships/tags" Target="../tags/tag321.xml"/><Relationship Id="rId2" Type="http://schemas.openxmlformats.org/officeDocument/2006/relationships/tags" Target="../tags/tag306.xml"/><Relationship Id="rId19" Type="http://schemas.openxmlformats.org/officeDocument/2006/relationships/image" Target="../media/image45.png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image" Target="../media/image10.png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image" Target="../media/image44.png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image" Target="../media/image48.png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345.xml"/><Relationship Id="rId23" Type="http://schemas.openxmlformats.org/officeDocument/2006/relationships/tags" Target="../tags/tag344.xml"/><Relationship Id="rId22" Type="http://schemas.openxmlformats.org/officeDocument/2006/relationships/tags" Target="../tags/tag343.xml"/><Relationship Id="rId21" Type="http://schemas.openxmlformats.org/officeDocument/2006/relationships/tags" Target="../tags/tag342.xml"/><Relationship Id="rId20" Type="http://schemas.openxmlformats.org/officeDocument/2006/relationships/tags" Target="../tags/tag341.xml"/><Relationship Id="rId2" Type="http://schemas.openxmlformats.org/officeDocument/2006/relationships/tags" Target="../tags/tag324.xml"/><Relationship Id="rId19" Type="http://schemas.openxmlformats.org/officeDocument/2006/relationships/tags" Target="../tags/tag340.xml"/><Relationship Id="rId18" Type="http://schemas.openxmlformats.org/officeDocument/2006/relationships/tags" Target="../tags/tag339.xml"/><Relationship Id="rId17" Type="http://schemas.openxmlformats.org/officeDocument/2006/relationships/tags" Target="../tags/tag338.xml"/><Relationship Id="rId16" Type="http://schemas.openxmlformats.org/officeDocument/2006/relationships/tags" Target="../tags/tag337.xml"/><Relationship Id="rId15" Type="http://schemas.openxmlformats.org/officeDocument/2006/relationships/tags" Target="../tags/tag336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image" Target="../media/image49.png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355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image" Target="../media/image50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367.xml"/><Relationship Id="rId16" Type="http://schemas.openxmlformats.org/officeDocument/2006/relationships/tags" Target="../tags/tag366.xml"/><Relationship Id="rId15" Type="http://schemas.openxmlformats.org/officeDocument/2006/relationships/image" Target="../media/image60.png"/><Relationship Id="rId14" Type="http://schemas.openxmlformats.org/officeDocument/2006/relationships/image" Target="../media/image59.png"/><Relationship Id="rId13" Type="http://schemas.openxmlformats.org/officeDocument/2006/relationships/image" Target="../media/image58.png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74.xml"/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375.xml"/><Relationship Id="rId19" Type="http://schemas.openxmlformats.org/officeDocument/2006/relationships/tags" Target="../tags/tag388.xml"/><Relationship Id="rId18" Type="http://schemas.openxmlformats.org/officeDocument/2006/relationships/tags" Target="../tags/tag387.xml"/><Relationship Id="rId17" Type="http://schemas.openxmlformats.org/officeDocument/2006/relationships/image" Target="../media/image64.png"/><Relationship Id="rId16" Type="http://schemas.openxmlformats.org/officeDocument/2006/relationships/tags" Target="../tags/tag386.xml"/><Relationship Id="rId15" Type="http://schemas.openxmlformats.org/officeDocument/2006/relationships/image" Target="../media/image63.png"/><Relationship Id="rId14" Type="http://schemas.openxmlformats.org/officeDocument/2006/relationships/tags" Target="../tags/tag385.xml"/><Relationship Id="rId13" Type="http://schemas.openxmlformats.org/officeDocument/2006/relationships/image" Target="../media/image62.png"/><Relationship Id="rId12" Type="http://schemas.openxmlformats.org/officeDocument/2006/relationships/tags" Target="../tags/tag384.xml"/><Relationship Id="rId11" Type="http://schemas.openxmlformats.org/officeDocument/2006/relationships/image" Target="../media/image61.png"/><Relationship Id="rId10" Type="http://schemas.openxmlformats.org/officeDocument/2006/relationships/tags" Target="../tags/tag383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image" Target="../media/image65.png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96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03.xml"/><Relationship Id="rId7" Type="http://schemas.openxmlformats.org/officeDocument/2006/relationships/tags" Target="../tags/tag402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tags" Target="../tags/tag399.xml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75.xml"/><Relationship Id="rId7" Type="http://schemas.openxmlformats.org/officeDocument/2006/relationships/image" Target="../media/image6.png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411.xml"/><Relationship Id="rId8" Type="http://schemas.openxmlformats.org/officeDocument/2006/relationships/tags" Target="../tags/tag410.xml"/><Relationship Id="rId7" Type="http://schemas.openxmlformats.org/officeDocument/2006/relationships/tags" Target="../tags/tag409.xml"/><Relationship Id="rId6" Type="http://schemas.openxmlformats.org/officeDocument/2006/relationships/tags" Target="../tags/tag408.xml"/><Relationship Id="rId5" Type="http://schemas.openxmlformats.org/officeDocument/2006/relationships/tags" Target="../tags/tag407.xml"/><Relationship Id="rId4" Type="http://schemas.openxmlformats.org/officeDocument/2006/relationships/tags" Target="../tags/tag406.xml"/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12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425.xml"/><Relationship Id="rId8" Type="http://schemas.openxmlformats.org/officeDocument/2006/relationships/tags" Target="../tags/tag424.xml"/><Relationship Id="rId7" Type="http://schemas.openxmlformats.org/officeDocument/2006/relationships/image" Target="../media/image66.png"/><Relationship Id="rId6" Type="http://schemas.openxmlformats.org/officeDocument/2006/relationships/tags" Target="../tags/tag423.xml"/><Relationship Id="rId5" Type="http://schemas.openxmlformats.org/officeDocument/2006/relationships/tags" Target="../tags/tag422.xml"/><Relationship Id="rId4" Type="http://schemas.openxmlformats.org/officeDocument/2006/relationships/tags" Target="../tags/tag421.xml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431.xml"/><Relationship Id="rId17" Type="http://schemas.openxmlformats.org/officeDocument/2006/relationships/tags" Target="../tags/tag430.xml"/><Relationship Id="rId16" Type="http://schemas.openxmlformats.org/officeDocument/2006/relationships/image" Target="../media/image69.png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image" Target="../media/image68.png"/><Relationship Id="rId12" Type="http://schemas.openxmlformats.org/officeDocument/2006/relationships/tags" Target="../tags/tag427.xml"/><Relationship Id="rId11" Type="http://schemas.openxmlformats.org/officeDocument/2006/relationships/tags" Target="../tags/tag426.xml"/><Relationship Id="rId10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image" Target="../media/image70.png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" Type="http://schemas.openxmlformats.org/officeDocument/2006/relationships/tags" Target="../tags/tag435.xml"/><Relationship Id="rId4" Type="http://schemas.openxmlformats.org/officeDocument/2006/relationships/tags" Target="../tags/tag434.xml"/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452.xml"/><Relationship Id="rId8" Type="http://schemas.openxmlformats.org/officeDocument/2006/relationships/tags" Target="../tags/tag451.xml"/><Relationship Id="rId7" Type="http://schemas.openxmlformats.org/officeDocument/2006/relationships/tags" Target="../tags/tag450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459.xml"/><Relationship Id="rId20" Type="http://schemas.openxmlformats.org/officeDocument/2006/relationships/tags" Target="../tags/tag458.xml"/><Relationship Id="rId2" Type="http://schemas.openxmlformats.org/officeDocument/2006/relationships/tags" Target="../tags/tag445.xml"/><Relationship Id="rId19" Type="http://schemas.openxmlformats.org/officeDocument/2006/relationships/image" Target="../media/image75.png"/><Relationship Id="rId18" Type="http://schemas.openxmlformats.org/officeDocument/2006/relationships/tags" Target="../tags/tag457.xml"/><Relationship Id="rId17" Type="http://schemas.openxmlformats.org/officeDocument/2006/relationships/image" Target="../media/image74.png"/><Relationship Id="rId16" Type="http://schemas.openxmlformats.org/officeDocument/2006/relationships/tags" Target="../tags/tag456.xml"/><Relationship Id="rId15" Type="http://schemas.openxmlformats.org/officeDocument/2006/relationships/image" Target="../media/image73.png"/><Relationship Id="rId14" Type="http://schemas.openxmlformats.org/officeDocument/2006/relationships/tags" Target="../tags/tag455.xml"/><Relationship Id="rId13" Type="http://schemas.openxmlformats.org/officeDocument/2006/relationships/image" Target="../media/image72.png"/><Relationship Id="rId12" Type="http://schemas.openxmlformats.org/officeDocument/2006/relationships/tags" Target="../tags/tag454.xml"/><Relationship Id="rId11" Type="http://schemas.openxmlformats.org/officeDocument/2006/relationships/image" Target="../media/image71.png"/><Relationship Id="rId10" Type="http://schemas.openxmlformats.org/officeDocument/2006/relationships/tags" Target="../tags/tag453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466.xml"/><Relationship Id="rId8" Type="http://schemas.openxmlformats.org/officeDocument/2006/relationships/image" Target="../media/image76.png"/><Relationship Id="rId7" Type="http://schemas.openxmlformats.org/officeDocument/2006/relationships/tags" Target="../tags/tag465.xml"/><Relationship Id="rId6" Type="http://schemas.openxmlformats.org/officeDocument/2006/relationships/tags" Target="../tags/tag464.xml"/><Relationship Id="rId5" Type="http://schemas.openxmlformats.org/officeDocument/2006/relationships/tags" Target="../tags/tag463.xml"/><Relationship Id="rId4" Type="http://schemas.openxmlformats.org/officeDocument/2006/relationships/tags" Target="../tags/tag462.xml"/><Relationship Id="rId3" Type="http://schemas.openxmlformats.org/officeDocument/2006/relationships/tags" Target="../tags/tag461.xml"/><Relationship Id="rId2" Type="http://schemas.openxmlformats.org/officeDocument/2006/relationships/tags" Target="../tags/tag46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67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473.xml"/><Relationship Id="rId6" Type="http://schemas.openxmlformats.org/officeDocument/2006/relationships/tags" Target="../tags/tag472.xml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480.xml"/><Relationship Id="rId8" Type="http://schemas.openxmlformats.org/officeDocument/2006/relationships/tags" Target="../tags/tag479.xml"/><Relationship Id="rId7" Type="http://schemas.openxmlformats.org/officeDocument/2006/relationships/image" Target="../media/image77.png"/><Relationship Id="rId6" Type="http://schemas.openxmlformats.org/officeDocument/2006/relationships/tags" Target="../tags/tag478.xml"/><Relationship Id="rId5" Type="http://schemas.openxmlformats.org/officeDocument/2006/relationships/tags" Target="../tags/tag477.xml"/><Relationship Id="rId4" Type="http://schemas.openxmlformats.org/officeDocument/2006/relationships/tags" Target="../tags/tag476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tags" Target="../tags/tag485.xml"/><Relationship Id="rId5" Type="http://schemas.openxmlformats.org/officeDocument/2006/relationships/tags" Target="../tags/tag484.xml"/><Relationship Id="rId4" Type="http://schemas.openxmlformats.org/officeDocument/2006/relationships/tags" Target="../tags/tag483.xml"/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8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../media/image7.png"/><Relationship Id="rId7" Type="http://schemas.openxmlformats.org/officeDocument/2006/relationships/tags" Target="../tags/tag84.xml"/><Relationship Id="rId6" Type="http://schemas.openxmlformats.org/officeDocument/2006/relationships/image" Target="../media/image6.png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94.xml"/><Relationship Id="rId2" Type="http://schemas.openxmlformats.org/officeDocument/2006/relationships/tags" Target="../tags/tag80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image" Target="../media/image9.png"/><Relationship Id="rId11" Type="http://schemas.openxmlformats.org/officeDocument/2006/relationships/tags" Target="../tags/tag86.xml"/><Relationship Id="rId10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image" Target="../media/image81.png"/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94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502.xml"/><Relationship Id="rId8" Type="http://schemas.openxmlformats.org/officeDocument/2006/relationships/tags" Target="../tags/tag501.xml"/><Relationship Id="rId7" Type="http://schemas.openxmlformats.org/officeDocument/2006/relationships/tags" Target="../tags/tag500.xml"/><Relationship Id="rId6" Type="http://schemas.openxmlformats.org/officeDocument/2006/relationships/tags" Target="../tags/tag499.xml"/><Relationship Id="rId5" Type="http://schemas.openxmlformats.org/officeDocument/2006/relationships/tags" Target="../tags/tag498.xml"/><Relationship Id="rId4" Type="http://schemas.openxmlformats.org/officeDocument/2006/relationships/tags" Target="../tags/tag497.xml"/><Relationship Id="rId3" Type="http://schemas.openxmlformats.org/officeDocument/2006/relationships/tags" Target="../tags/tag496.xml"/><Relationship Id="rId2" Type="http://schemas.openxmlformats.org/officeDocument/2006/relationships/tags" Target="../tags/tag49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08.xml"/><Relationship Id="rId3" Type="http://schemas.openxmlformats.org/officeDocument/2006/relationships/tags" Target="../tags/tag507.xml"/><Relationship Id="rId2" Type="http://schemas.openxmlformats.org/officeDocument/2006/relationships/tags" Target="../tags/tag506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0.xml"/><Relationship Id="rId7" Type="http://schemas.openxmlformats.org/officeDocument/2006/relationships/image" Target="../media/image10.png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image" Target="../media/image11.png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29.xml"/><Relationship Id="rId23" Type="http://schemas.openxmlformats.org/officeDocument/2006/relationships/image" Target="../media/image17.png"/><Relationship Id="rId22" Type="http://schemas.openxmlformats.org/officeDocument/2006/relationships/tags" Target="../tags/tag128.xml"/><Relationship Id="rId21" Type="http://schemas.openxmlformats.org/officeDocument/2006/relationships/image" Target="../media/image16.png"/><Relationship Id="rId20" Type="http://schemas.openxmlformats.org/officeDocument/2006/relationships/tags" Target="../tags/tag127.xml"/><Relationship Id="rId2" Type="http://schemas.openxmlformats.org/officeDocument/2006/relationships/tags" Target="../tags/tag114.xml"/><Relationship Id="rId19" Type="http://schemas.openxmlformats.org/officeDocument/2006/relationships/image" Target="../media/image15.png"/><Relationship Id="rId18" Type="http://schemas.openxmlformats.org/officeDocument/2006/relationships/tags" Target="../tags/tag126.xml"/><Relationship Id="rId17" Type="http://schemas.openxmlformats.org/officeDocument/2006/relationships/image" Target="../media/image14.png"/><Relationship Id="rId16" Type="http://schemas.openxmlformats.org/officeDocument/2006/relationships/tags" Target="../tags/tag125.xml"/><Relationship Id="rId15" Type="http://schemas.openxmlformats.org/officeDocument/2006/relationships/image" Target="../media/image13.png"/><Relationship Id="rId14" Type="http://schemas.openxmlformats.org/officeDocument/2006/relationships/tags" Target="../tags/tag124.xml"/><Relationship Id="rId13" Type="http://schemas.openxmlformats.org/officeDocument/2006/relationships/image" Target="../media/image12.png"/><Relationship Id="rId12" Type="http://schemas.openxmlformats.org/officeDocument/2006/relationships/tags" Target="../tags/tag123.xml"/><Relationship Id="rId11" Type="http://schemas.openxmlformats.org/officeDocument/2006/relationships/image" Target="../media/image10.png"/><Relationship Id="rId10" Type="http://schemas.openxmlformats.org/officeDocument/2006/relationships/tags" Target="../tags/tag12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image" Target="../media/image18.png"/><Relationship Id="rId2" Type="http://schemas.openxmlformats.org/officeDocument/2006/relationships/tags" Target="../tags/tag130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48.xml"/><Relationship Id="rId10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823460" y="647065"/>
            <a:ext cx="7368540" cy="2007870"/>
          </a:xfrm>
        </p:spPr>
        <p:txBody>
          <a:bodyPr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rgbClr val="9CC2F0"/>
                </a:solidFill>
              </a:rPr>
              <a:t>第</a:t>
            </a:r>
            <a:r>
              <a:rPr lang="en-US" altLang="zh-CN" sz="4800">
                <a:solidFill>
                  <a:srgbClr val="9CC2F0"/>
                </a:solidFill>
              </a:rPr>
              <a:t>1</a:t>
            </a:r>
            <a:r>
              <a:rPr lang="zh-CN" altLang="en-US" sz="4800">
                <a:solidFill>
                  <a:srgbClr val="9CC2F0"/>
                </a:solidFill>
              </a:rPr>
              <a:t>季</a:t>
            </a:r>
            <a:br>
              <a:rPr lang="zh-CN" altLang="en-US" sz="4800">
                <a:solidFill>
                  <a:srgbClr val="9CC2F0"/>
                </a:solidFill>
              </a:rPr>
            </a:br>
            <a:r>
              <a:rPr lang="zh-CN" altLang="en-US" sz="4400">
                <a:solidFill>
                  <a:srgbClr val="FFFF00"/>
                </a:solidFill>
              </a:rPr>
              <a:t>第</a:t>
            </a:r>
            <a:r>
              <a:rPr lang="en-US" altLang="zh-CN" sz="4400">
                <a:solidFill>
                  <a:srgbClr val="FFFF00"/>
                </a:solidFill>
              </a:rPr>
              <a:t>5</a:t>
            </a:r>
            <a:r>
              <a:rPr lang="zh-CN" altLang="en-US" sz="4400">
                <a:solidFill>
                  <a:srgbClr val="FFFF00"/>
                </a:solidFill>
              </a:rPr>
              <a:t>章：机器人主机</a:t>
            </a:r>
            <a:br>
              <a:rPr lang="zh-CN" altLang="en-US" sz="4800">
                <a:solidFill>
                  <a:srgbClr val="FFFF00"/>
                </a:solidFill>
              </a:rPr>
            </a:b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pic>
        <p:nvPicPr>
          <p:cNvPr id="13" name="图片 12" descr="图书封面(正面)800x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551815"/>
            <a:ext cx="5755005" cy="5755005"/>
          </a:xfrm>
          <a:prstGeom prst="rect">
            <a:avLst/>
          </a:prstGeom>
        </p:spPr>
      </p:pic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7379335" y="2451735"/>
            <a:ext cx="2381250" cy="637540"/>
          </a:xfrm>
        </p:spPr>
        <p:txBody>
          <a:bodyPr>
            <a:noAutofit/>
          </a:bodyPr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主讲人：张虎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（小虎哥哥爱学习）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405" y="2440305"/>
            <a:ext cx="769620" cy="69977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2352c5c2274656d706c61746549645c223a32303233313439357d220a7d0a"/>
          <p:cNvSpPr txBox="1"/>
          <p:nvPr/>
        </p:nvSpPr>
        <p:spPr>
          <a:xfrm>
            <a:off x="5194300" y="3126740"/>
            <a:ext cx="601408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先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1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快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梳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知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要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习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法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2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细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数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式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析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3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操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以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及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真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调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试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答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疑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课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（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永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久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免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系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列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程</a:t>
            </a:r>
            <a:r>
              <a:rPr lang="en-US" altLang="zh-CN" sz="1600" b="1">
                <a:solidFill>
                  <a:srgbClr val="FF0000"/>
                </a:solidFill>
                <a:latin typeface="+mn-ea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长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更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新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）</a:t>
            </a: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endParaRPr lang="en-US" altLang="zh-CN" sz="16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0367645" y="3790315"/>
            <a:ext cx="242570" cy="276225"/>
          </a:xfrm>
          <a:custGeom>
            <a:avLst/>
            <a:gdLst>
              <a:gd name="connisteX0" fmla="*/ 0 w 438150"/>
              <a:gd name="connsiteY0" fmla="*/ 219075 h 381000"/>
              <a:gd name="connisteX1" fmla="*/ 171450 w 438150"/>
              <a:gd name="connsiteY1" fmla="*/ 381000 h 381000"/>
              <a:gd name="connisteX2" fmla="*/ 438150 w 438150"/>
              <a:gd name="connsiteY2" fmla="*/ 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38150" h="381000">
                <a:moveTo>
                  <a:pt x="0" y="219075"/>
                </a:moveTo>
                <a:lnTo>
                  <a:pt x="171450" y="381000"/>
                </a:lnTo>
                <a:lnTo>
                  <a:pt x="438150" y="0"/>
                </a:lnTo>
              </a:path>
            </a:pathLst>
          </a:cu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②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计算机，究竟是怎么工作的？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8509000" y="581025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硬件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8509000" y="1257300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软件</a:t>
            </a:r>
            <a:endParaRPr lang="zh-CN" altLang="en-US"/>
          </a:p>
        </p:txBody>
      </p:sp>
      <p:sp>
        <p:nvSpPr>
          <p:cNvPr id="17" name="左大括号 16"/>
          <p:cNvSpPr/>
          <p:nvPr>
            <p:custDataLst>
              <p:tags r:id="rId7"/>
            </p:custDataLst>
          </p:nvPr>
        </p:nvSpPr>
        <p:spPr>
          <a:xfrm>
            <a:off x="8220075" y="685800"/>
            <a:ext cx="171450" cy="8953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1282065" y="5124450"/>
            <a:ext cx="2672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程序大循环执行（无操作系统）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4705" y="1806575"/>
            <a:ext cx="3917950" cy="3291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273290" y="1741805"/>
            <a:ext cx="3996055" cy="335661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8414385" y="5105400"/>
            <a:ext cx="2494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程序并列执行（有操作系统）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916170" y="5276215"/>
            <a:ext cx="439420" cy="1551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任务调度机制</a:t>
            </a:r>
            <a:endParaRPr lang="zh-CN" altLang="en-US" sz="1400"/>
          </a:p>
        </p:txBody>
      </p:sp>
      <p:sp>
        <p:nvSpPr>
          <p:cNvPr id="14" name="圆角矩形 13"/>
          <p:cNvSpPr/>
          <p:nvPr/>
        </p:nvSpPr>
        <p:spPr>
          <a:xfrm>
            <a:off x="5546090" y="5276215"/>
            <a:ext cx="439420" cy="1551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文件系统</a:t>
            </a:r>
            <a:endParaRPr lang="zh-CN" altLang="en-US" sz="1400"/>
          </a:p>
        </p:txBody>
      </p:sp>
      <p:sp>
        <p:nvSpPr>
          <p:cNvPr id="16" name="圆角矩形 15"/>
          <p:cNvSpPr/>
          <p:nvPr/>
        </p:nvSpPr>
        <p:spPr>
          <a:xfrm>
            <a:off x="6176010" y="5276215"/>
            <a:ext cx="439420" cy="1551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内存管理机制</a:t>
            </a:r>
            <a:endParaRPr lang="zh-CN" altLang="en-US" sz="1400"/>
          </a:p>
        </p:txBody>
      </p:sp>
      <p:sp>
        <p:nvSpPr>
          <p:cNvPr id="18" name="圆角矩形 17"/>
          <p:cNvSpPr/>
          <p:nvPr/>
        </p:nvSpPr>
        <p:spPr>
          <a:xfrm>
            <a:off x="6805930" y="5276215"/>
            <a:ext cx="439420" cy="1551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硬件驱动</a:t>
            </a:r>
            <a:endParaRPr lang="zh-CN" altLang="en-US" sz="1400"/>
          </a:p>
        </p:txBody>
      </p:sp>
      <p:sp>
        <p:nvSpPr>
          <p:cNvPr id="19" name="圆角矩形 18"/>
          <p:cNvSpPr/>
          <p:nvPr/>
        </p:nvSpPr>
        <p:spPr>
          <a:xfrm>
            <a:off x="7435850" y="5276215"/>
            <a:ext cx="439420" cy="1551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系统调用接口</a:t>
            </a:r>
            <a:endParaRPr lang="zh-CN" altLang="en-US" sz="1400"/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2538095" y="5899150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accent1"/>
                </a:solidFill>
              </a:rPr>
              <a:t>现代的操作系统</a:t>
            </a:r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22" name="等于号 21"/>
          <p:cNvSpPr/>
          <p:nvPr/>
        </p:nvSpPr>
        <p:spPr>
          <a:xfrm>
            <a:off x="4192270" y="5877560"/>
            <a:ext cx="599440" cy="3797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 animBg="1"/>
      <p:bldP spid="21" grpId="0"/>
      <p:bldP spid="22" grpId="0" animBg="1"/>
      <p:bldP spid="14" grpId="0" animBg="1"/>
      <p:bldP spid="16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②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计算机，究竟是怎么工作的？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8509000" y="581025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硬件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8509000" y="1257300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软件</a:t>
            </a:r>
            <a:endParaRPr lang="zh-CN" altLang="en-US"/>
          </a:p>
        </p:txBody>
      </p:sp>
      <p:sp>
        <p:nvSpPr>
          <p:cNvPr id="17" name="左大括号 16"/>
          <p:cNvSpPr/>
          <p:nvPr>
            <p:custDataLst>
              <p:tags r:id="rId7"/>
            </p:custDataLst>
          </p:nvPr>
        </p:nvSpPr>
        <p:spPr>
          <a:xfrm>
            <a:off x="8220075" y="685800"/>
            <a:ext cx="171450" cy="8953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1911985" y="2058035"/>
            <a:ext cx="6170930" cy="1207770"/>
          </a:xfrm>
          <a:prstGeom prst="rect">
            <a:avLst/>
          </a:prstGeom>
          <a:solidFill>
            <a:srgbClr val="000000">
              <a:alpha val="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211070" y="2379980"/>
            <a:ext cx="1895475" cy="5810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99305" y="2218055"/>
            <a:ext cx="1057275" cy="9048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322695" y="2379980"/>
            <a:ext cx="1371600" cy="6381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490970" y="3524885"/>
            <a:ext cx="1035050" cy="10909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384675" y="3608705"/>
            <a:ext cx="1697990" cy="9207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141220" y="3651885"/>
            <a:ext cx="1891030" cy="83693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141220" y="4999990"/>
            <a:ext cx="1734820" cy="78168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130040" y="5015230"/>
            <a:ext cx="1996440" cy="74930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25"/>
            </p:custDataLst>
          </p:nvPr>
        </p:nvSpPr>
        <p:spPr>
          <a:xfrm>
            <a:off x="1911985" y="3265805"/>
            <a:ext cx="6170930" cy="1476375"/>
          </a:xfrm>
          <a:prstGeom prst="rect">
            <a:avLst/>
          </a:prstGeom>
          <a:solidFill>
            <a:srgbClr val="000000">
              <a:alpha val="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322695" y="4979035"/>
            <a:ext cx="1638935" cy="791845"/>
          </a:xfrm>
          <a:prstGeom prst="rect">
            <a:avLst/>
          </a:prstGeom>
        </p:spPr>
      </p:pic>
      <p:sp>
        <p:nvSpPr>
          <p:cNvPr id="32" name="矩形 31"/>
          <p:cNvSpPr/>
          <p:nvPr>
            <p:custDataLst>
              <p:tags r:id="rId28"/>
            </p:custDataLst>
          </p:nvPr>
        </p:nvSpPr>
        <p:spPr>
          <a:xfrm>
            <a:off x="1911985" y="4742180"/>
            <a:ext cx="6170930" cy="1276350"/>
          </a:xfrm>
          <a:prstGeom prst="rect">
            <a:avLst/>
          </a:prstGeom>
          <a:solidFill>
            <a:srgbClr val="000000">
              <a:alpha val="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29"/>
            </p:custDataLst>
          </p:nvPr>
        </p:nvSpPr>
        <p:spPr>
          <a:xfrm>
            <a:off x="8271510" y="2517140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</a:rPr>
              <a:t>传统互联网</a:t>
            </a:r>
            <a:endParaRPr lang="zh-CN" altLang="en-US" sz="140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30"/>
            </p:custDataLst>
          </p:nvPr>
        </p:nvSpPr>
        <p:spPr>
          <a:xfrm>
            <a:off x="8293735" y="391731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</a:rPr>
              <a:t>移动互联网</a:t>
            </a:r>
            <a:endParaRPr lang="zh-CN" altLang="en-US" sz="1400">
              <a:solidFill>
                <a:schemeClr val="accent1"/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31"/>
            </p:custDataLst>
          </p:nvPr>
        </p:nvSpPr>
        <p:spPr>
          <a:xfrm>
            <a:off x="8420735" y="523621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</a:rPr>
              <a:t>物联联网</a:t>
            </a:r>
            <a:endParaRPr lang="zh-CN" altLang="en-US" sz="1400">
              <a:solidFill>
                <a:schemeClr val="accent1"/>
              </a:solidFill>
            </a:endParaRPr>
          </a:p>
        </p:txBody>
      </p:sp>
    </p:spTree>
    <p:custDataLst>
      <p:tags r:id="rId3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③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电脑大神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</a:rPr>
              <a:t>or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电脑文盲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885825" y="2114550"/>
            <a:ext cx="4076065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Q1</a:t>
            </a:r>
            <a:r>
              <a:rPr lang="zh-CN" altLang="en-US"/>
              <a:t>：内存和硬盘有什么区别？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6"/>
            </p:custDataLst>
          </p:nvPr>
        </p:nvSpPr>
        <p:spPr>
          <a:xfrm>
            <a:off x="885825" y="287718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Q2</a:t>
            </a:r>
            <a:r>
              <a:rPr lang="zh-CN" altLang="en-US"/>
              <a:t>：</a:t>
            </a:r>
            <a:r>
              <a:rPr lang="en-US" altLang="zh-CN"/>
              <a:t>CPU</a:t>
            </a:r>
            <a:r>
              <a:rPr lang="zh-CN" altLang="en-US"/>
              <a:t>主频越高，程序运行越快吗？</a:t>
            </a:r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885825" y="363982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Q3</a:t>
            </a:r>
            <a:r>
              <a:rPr lang="zh-CN" altLang="en-US"/>
              <a:t>：</a:t>
            </a:r>
            <a:r>
              <a:rPr lang="en-US" altLang="zh-CN"/>
              <a:t>CPU/GPU/FPGA</a:t>
            </a:r>
            <a:r>
              <a:rPr lang="zh-CN" altLang="en-US"/>
              <a:t>是什么意思？</a:t>
            </a:r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8"/>
            </p:custDataLst>
          </p:nvPr>
        </p:nvSpPr>
        <p:spPr>
          <a:xfrm>
            <a:off x="885825" y="440245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Q4</a:t>
            </a:r>
            <a:r>
              <a:rPr lang="zh-CN" altLang="en-US"/>
              <a:t>：为什么系统会有</a:t>
            </a:r>
            <a:r>
              <a:rPr lang="en-US" altLang="zh-CN"/>
              <a:t>64</a:t>
            </a:r>
            <a:r>
              <a:rPr lang="zh-CN" altLang="en-US"/>
              <a:t>位和</a:t>
            </a:r>
            <a:r>
              <a:rPr lang="en-US" altLang="zh-CN"/>
              <a:t>32</a:t>
            </a:r>
            <a:r>
              <a:rPr lang="zh-CN" altLang="en-US"/>
              <a:t>位？</a:t>
            </a:r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9"/>
            </p:custDataLst>
          </p:nvPr>
        </p:nvSpPr>
        <p:spPr>
          <a:xfrm>
            <a:off x="885825" y="516509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Q5</a:t>
            </a:r>
            <a:r>
              <a:rPr lang="zh-CN" altLang="en-US"/>
              <a:t>：选电脑看哪些参数才不会被忽悠？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③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电脑大神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</a:rPr>
              <a:t>or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电脑文盲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885825" y="2114550"/>
            <a:ext cx="4076065" cy="47688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Q1</a:t>
            </a:r>
            <a:r>
              <a:rPr lang="zh-CN" altLang="en-US"/>
              <a:t>：内存和硬盘有什么区别？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6"/>
            </p:custDataLst>
          </p:nvPr>
        </p:nvSpPr>
        <p:spPr>
          <a:xfrm>
            <a:off x="885825" y="287718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Q2</a:t>
            </a:r>
            <a:r>
              <a:rPr lang="zh-CN" altLang="en-US"/>
              <a:t>：</a:t>
            </a:r>
            <a:r>
              <a:rPr lang="en-US" altLang="zh-CN"/>
              <a:t>CPU</a:t>
            </a:r>
            <a:r>
              <a:rPr lang="zh-CN" altLang="en-US"/>
              <a:t>主频越高，程序运行越快吗？</a:t>
            </a:r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885825" y="363982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Q3</a:t>
            </a:r>
            <a:r>
              <a:rPr lang="zh-CN" altLang="en-US"/>
              <a:t>：</a:t>
            </a:r>
            <a:r>
              <a:rPr lang="en-US" altLang="zh-CN"/>
              <a:t>CPU/GPU/FPGA</a:t>
            </a:r>
            <a:r>
              <a:rPr lang="zh-CN" altLang="en-US"/>
              <a:t>是什么意思？</a:t>
            </a:r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8"/>
            </p:custDataLst>
          </p:nvPr>
        </p:nvSpPr>
        <p:spPr>
          <a:xfrm>
            <a:off x="885825" y="440245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Q4</a:t>
            </a:r>
            <a:r>
              <a:rPr lang="zh-CN" altLang="en-US"/>
              <a:t>：为什么系统会有</a:t>
            </a:r>
            <a:r>
              <a:rPr lang="en-US" altLang="zh-CN"/>
              <a:t>64</a:t>
            </a:r>
            <a:r>
              <a:rPr lang="zh-CN" altLang="en-US"/>
              <a:t>位和</a:t>
            </a:r>
            <a:r>
              <a:rPr lang="en-US" altLang="zh-CN"/>
              <a:t>32</a:t>
            </a:r>
            <a:r>
              <a:rPr lang="zh-CN" altLang="en-US"/>
              <a:t>位？</a:t>
            </a:r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9"/>
            </p:custDataLst>
          </p:nvPr>
        </p:nvSpPr>
        <p:spPr>
          <a:xfrm>
            <a:off x="885825" y="516509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Q5</a:t>
            </a:r>
            <a:r>
              <a:rPr lang="zh-CN" altLang="en-US"/>
              <a:t>：选电脑看哪些参数才不会被忽悠？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6205" y="2014220"/>
            <a:ext cx="1019175" cy="10287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16200000">
            <a:off x="5716270" y="4177665"/>
            <a:ext cx="1821180" cy="4591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787255" y="3677920"/>
            <a:ext cx="1139825" cy="1610360"/>
          </a:xfrm>
          <a:prstGeom prst="rect">
            <a:avLst/>
          </a:prstGeom>
        </p:spPr>
      </p:pic>
      <p:sp>
        <p:nvSpPr>
          <p:cNvPr id="3" name="丁字箭头 2"/>
          <p:cNvSpPr/>
          <p:nvPr>
            <p:custDataLst>
              <p:tags r:id="rId16"/>
            </p:custDataLst>
          </p:nvPr>
        </p:nvSpPr>
        <p:spPr>
          <a:xfrm>
            <a:off x="6945630" y="3241040"/>
            <a:ext cx="2733675" cy="1638300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419340" y="1750695"/>
            <a:ext cx="1786255" cy="1490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16200000">
            <a:off x="5045710" y="3498850"/>
            <a:ext cx="2520315" cy="1872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403080" y="3241040"/>
            <a:ext cx="1944370" cy="2454275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5198110" y="5670550"/>
            <a:ext cx="2390775" cy="45212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olidFill>
                  <a:schemeClr val="bg1"/>
                </a:solidFill>
              </a:rPr>
              <a:t>内存（</a:t>
            </a:r>
            <a:r>
              <a:rPr lang="zh-CN" altLang="en-US" sz="1800">
                <a:solidFill>
                  <a:srgbClr val="FFFF00"/>
                </a:solidFill>
              </a:rPr>
              <a:t>草稿纸</a:t>
            </a:r>
            <a:r>
              <a:rPr lang="zh-CN" altLang="en-US" sz="1800">
                <a:solidFill>
                  <a:schemeClr val="bg1"/>
                </a:solidFill>
              </a:rPr>
              <a:t>）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6" name="标题 1"/>
          <p:cNvSpPr>
            <a:spLocks noGrp="1"/>
          </p:cNvSpPr>
          <p:nvPr>
            <p:custDataLst>
              <p:tags r:id="rId24"/>
            </p:custDataLst>
          </p:nvPr>
        </p:nvSpPr>
        <p:spPr>
          <a:xfrm>
            <a:off x="9239885" y="5695315"/>
            <a:ext cx="2390775" cy="45212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olidFill>
                  <a:schemeClr val="bg1"/>
                </a:solidFill>
              </a:rPr>
              <a:t>硬盘（</a:t>
            </a:r>
            <a:r>
              <a:rPr lang="zh-CN" altLang="en-US" sz="1800">
                <a:solidFill>
                  <a:srgbClr val="FFFF00"/>
                </a:solidFill>
              </a:rPr>
              <a:t>作业本</a:t>
            </a:r>
            <a:r>
              <a:rPr lang="zh-CN" altLang="en-US" sz="1800">
                <a:solidFill>
                  <a:schemeClr val="bg1"/>
                </a:solidFill>
              </a:rPr>
              <a:t>）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  <p:custDataLst>
      <p:tags r:id="rId2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③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电脑大神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</a:rPr>
              <a:t>or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电脑文盲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885825" y="2877185"/>
            <a:ext cx="4076700" cy="47688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Q2</a:t>
            </a:r>
            <a:r>
              <a:rPr lang="zh-CN" altLang="en-US"/>
              <a:t>：</a:t>
            </a:r>
            <a:r>
              <a:rPr lang="en-US" altLang="zh-CN"/>
              <a:t>CPU</a:t>
            </a:r>
            <a:r>
              <a:rPr lang="zh-CN" altLang="en-US"/>
              <a:t>主频越高，程序运行越快吗？</a:t>
            </a:r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6"/>
            </p:custDataLst>
          </p:nvPr>
        </p:nvSpPr>
        <p:spPr>
          <a:xfrm>
            <a:off x="885825" y="363982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Q3</a:t>
            </a:r>
            <a:r>
              <a:rPr lang="zh-CN" altLang="en-US"/>
              <a:t>：</a:t>
            </a:r>
            <a:r>
              <a:rPr lang="en-US" altLang="zh-CN"/>
              <a:t>CPU/GPU/FPGA</a:t>
            </a:r>
            <a:r>
              <a:rPr lang="zh-CN" altLang="en-US"/>
              <a:t>是什么意思？</a:t>
            </a:r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7"/>
            </p:custDataLst>
          </p:nvPr>
        </p:nvSpPr>
        <p:spPr>
          <a:xfrm>
            <a:off x="885825" y="440245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Q4</a:t>
            </a:r>
            <a:r>
              <a:rPr lang="zh-CN" altLang="en-US"/>
              <a:t>：为什么系统会有</a:t>
            </a:r>
            <a:r>
              <a:rPr lang="en-US" altLang="zh-CN"/>
              <a:t>64</a:t>
            </a:r>
            <a:r>
              <a:rPr lang="zh-CN" altLang="en-US"/>
              <a:t>位和</a:t>
            </a:r>
            <a:r>
              <a:rPr lang="en-US" altLang="zh-CN"/>
              <a:t>32</a:t>
            </a:r>
            <a:r>
              <a:rPr lang="zh-CN" altLang="en-US"/>
              <a:t>位？</a:t>
            </a:r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885825" y="516509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Q5</a:t>
            </a:r>
            <a:r>
              <a:rPr lang="zh-CN" altLang="en-US"/>
              <a:t>：选电脑看哪些参数才不会被忽悠？</a:t>
            </a:r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9"/>
            </p:custDataLst>
          </p:nvPr>
        </p:nvSpPr>
        <p:spPr>
          <a:xfrm>
            <a:off x="885825" y="2114550"/>
            <a:ext cx="4076065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Q1</a:t>
            </a:r>
            <a:r>
              <a:rPr lang="zh-CN" altLang="en-US"/>
              <a:t>：内存和硬盘有什么区别？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21045" y="2206625"/>
            <a:ext cx="5532755" cy="3220720"/>
          </a:xfrm>
          <a:prstGeom prst="rect">
            <a:avLst/>
          </a:prstGeom>
        </p:spPr>
      </p:pic>
      <p:sp>
        <p:nvSpPr>
          <p:cNvPr id="19" name="标题 1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413500" y="5737225"/>
            <a:ext cx="2390775" cy="45212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>
                <a:solidFill>
                  <a:srgbClr val="FFFF00"/>
                </a:solidFill>
              </a:rPr>
              <a:t>CPU</a:t>
            </a:r>
            <a:r>
              <a:rPr lang="zh-CN" altLang="en-US" sz="1800">
                <a:solidFill>
                  <a:srgbClr val="FFFF00"/>
                </a:solidFill>
              </a:rPr>
              <a:t>主频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20" name="标题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9448800" y="5746750"/>
            <a:ext cx="2390775" cy="45212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olidFill>
                  <a:srgbClr val="FFFF00"/>
                </a:solidFill>
              </a:rPr>
              <a:t>程序运行速度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24" name="上箭头 23"/>
          <p:cNvSpPr/>
          <p:nvPr>
            <p:custDataLst>
              <p:tags r:id="rId14"/>
            </p:custDataLst>
          </p:nvPr>
        </p:nvSpPr>
        <p:spPr>
          <a:xfrm rot="2520000">
            <a:off x="7947025" y="4300855"/>
            <a:ext cx="412750" cy="16770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上箭头 24"/>
          <p:cNvSpPr/>
          <p:nvPr>
            <p:custDataLst>
              <p:tags r:id="rId15"/>
            </p:custDataLst>
          </p:nvPr>
        </p:nvSpPr>
        <p:spPr>
          <a:xfrm>
            <a:off x="10373995" y="5088255"/>
            <a:ext cx="412750" cy="6953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>
            <p:custDataLst>
              <p:tags r:id="rId16"/>
            </p:custDataLst>
          </p:nvPr>
        </p:nvSpPr>
        <p:spPr>
          <a:xfrm>
            <a:off x="8635365" y="3486150"/>
            <a:ext cx="1228725" cy="1209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 animBg="1"/>
      <p:bldP spid="26" grpId="0" animBg="1"/>
      <p:bldP spid="20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③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电脑大神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</a:rPr>
              <a:t>or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电脑文盲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885825" y="3639820"/>
            <a:ext cx="4076700" cy="47688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Q3</a:t>
            </a:r>
            <a:r>
              <a:rPr lang="zh-CN" altLang="en-US"/>
              <a:t>：</a:t>
            </a:r>
            <a:r>
              <a:rPr lang="en-US" altLang="zh-CN"/>
              <a:t>CPU/GPU/FPGA</a:t>
            </a:r>
            <a:r>
              <a:rPr lang="zh-CN" altLang="en-US"/>
              <a:t>是什么意思？</a:t>
            </a:r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885825" y="440245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Q4</a:t>
            </a:r>
            <a:r>
              <a:rPr lang="zh-CN" altLang="en-US"/>
              <a:t>：为什么系统会有</a:t>
            </a:r>
            <a:r>
              <a:rPr lang="en-US" altLang="zh-CN"/>
              <a:t>64</a:t>
            </a:r>
            <a:r>
              <a:rPr lang="zh-CN" altLang="en-US"/>
              <a:t>位和</a:t>
            </a:r>
            <a:r>
              <a:rPr lang="en-US" altLang="zh-CN"/>
              <a:t>32</a:t>
            </a:r>
            <a:r>
              <a:rPr lang="zh-CN" altLang="en-US"/>
              <a:t>位？</a:t>
            </a:r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885825" y="516509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Q5</a:t>
            </a:r>
            <a:r>
              <a:rPr lang="zh-CN" altLang="en-US"/>
              <a:t>：选电脑看哪些参数才不会被忽悠？</a:t>
            </a:r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8"/>
            </p:custDataLst>
          </p:nvPr>
        </p:nvSpPr>
        <p:spPr>
          <a:xfrm>
            <a:off x="885825" y="2114550"/>
            <a:ext cx="4076065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Q1</a:t>
            </a:r>
            <a:r>
              <a:rPr lang="zh-CN" altLang="en-US"/>
              <a:t>：内存和硬盘有什么区别？</a:t>
            </a:r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9"/>
            </p:custDataLst>
          </p:nvPr>
        </p:nvSpPr>
        <p:spPr>
          <a:xfrm>
            <a:off x="885825" y="287718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Q2</a:t>
            </a:r>
            <a:r>
              <a:rPr lang="zh-CN" altLang="en-US"/>
              <a:t>：</a:t>
            </a:r>
            <a:r>
              <a:rPr lang="en-US" altLang="zh-CN"/>
              <a:t>CPU</a:t>
            </a:r>
            <a:r>
              <a:rPr lang="zh-CN" altLang="en-US"/>
              <a:t>主频越高，程序运行越快吗？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53050" y="2312035"/>
            <a:ext cx="1952625" cy="248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686040" y="2312035"/>
            <a:ext cx="1857375" cy="2462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942195" y="2312035"/>
            <a:ext cx="1692910" cy="248983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5410200" y="4879340"/>
            <a:ext cx="1772285" cy="6508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>
                <a:solidFill>
                  <a:schemeClr val="bg1"/>
                </a:solidFill>
              </a:rPr>
              <a:t>CPU</a:t>
            </a:r>
            <a:endParaRPr lang="en-US" altLang="zh-CN" sz="1800">
              <a:solidFill>
                <a:srgbClr val="FFFF00"/>
              </a:solidFill>
            </a:endParaRPr>
          </a:p>
          <a:p>
            <a:r>
              <a:rPr lang="zh-CN" altLang="en-US" sz="1800">
                <a:solidFill>
                  <a:srgbClr val="FFFF00"/>
                </a:solidFill>
              </a:rPr>
              <a:t>（单车道）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14" name="标题 1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7847965" y="4879340"/>
            <a:ext cx="1772285" cy="6508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>
                <a:solidFill>
                  <a:schemeClr val="bg1"/>
                </a:solidFill>
              </a:rPr>
              <a:t>GPU</a:t>
            </a:r>
            <a:endParaRPr lang="en-US" altLang="zh-CN" sz="1800">
              <a:solidFill>
                <a:srgbClr val="FFFF00"/>
              </a:solidFill>
            </a:endParaRPr>
          </a:p>
          <a:p>
            <a:r>
              <a:rPr lang="zh-CN" altLang="en-US" sz="1800">
                <a:solidFill>
                  <a:srgbClr val="FFFF00"/>
                </a:solidFill>
              </a:rPr>
              <a:t>（多车道）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16" name="标题 1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9862820" y="4879340"/>
            <a:ext cx="1772285" cy="6508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>
                <a:solidFill>
                  <a:schemeClr val="bg1"/>
                </a:solidFill>
              </a:rPr>
              <a:t>FPGA</a:t>
            </a:r>
            <a:endParaRPr lang="en-US" altLang="zh-CN" sz="1800">
              <a:solidFill>
                <a:srgbClr val="FFFF00"/>
              </a:solidFill>
            </a:endParaRPr>
          </a:p>
          <a:p>
            <a:r>
              <a:rPr lang="zh-CN" altLang="en-US" sz="1800">
                <a:solidFill>
                  <a:srgbClr val="FFFF00"/>
                </a:solidFill>
              </a:rPr>
              <a:t>（潮汐车道）</a:t>
            </a:r>
            <a:endParaRPr lang="zh-CN" altLang="en-US" sz="1800">
              <a:solidFill>
                <a:srgbClr val="FFFF00"/>
              </a:solidFill>
            </a:endParaRPr>
          </a:p>
        </p:txBody>
      </p:sp>
    </p:spTree>
    <p:custDataLst>
      <p:tags r:id="rId1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③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电脑大神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</a:rPr>
              <a:t>or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电脑文盲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885825" y="4402455"/>
            <a:ext cx="4076700" cy="47688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Q4</a:t>
            </a:r>
            <a:r>
              <a:rPr lang="zh-CN" altLang="en-US"/>
              <a:t>：为什么系统会有</a:t>
            </a:r>
            <a:r>
              <a:rPr lang="en-US" altLang="zh-CN"/>
              <a:t>64</a:t>
            </a:r>
            <a:r>
              <a:rPr lang="zh-CN" altLang="en-US"/>
              <a:t>位和</a:t>
            </a:r>
            <a:r>
              <a:rPr lang="en-US" altLang="zh-CN"/>
              <a:t>32</a:t>
            </a:r>
            <a:r>
              <a:rPr lang="zh-CN" altLang="en-US"/>
              <a:t>位？</a:t>
            </a:r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885825" y="516509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Q5</a:t>
            </a:r>
            <a:r>
              <a:rPr lang="zh-CN" altLang="en-US"/>
              <a:t>：选电脑看哪些参数才不会被忽悠？</a:t>
            </a:r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7"/>
            </p:custDataLst>
          </p:nvPr>
        </p:nvSpPr>
        <p:spPr>
          <a:xfrm>
            <a:off x="885825" y="2114550"/>
            <a:ext cx="4076065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Q1</a:t>
            </a:r>
            <a:r>
              <a:rPr lang="zh-CN" altLang="en-US"/>
              <a:t>：内存和硬盘有什么区别？</a:t>
            </a:r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8"/>
            </p:custDataLst>
          </p:nvPr>
        </p:nvSpPr>
        <p:spPr>
          <a:xfrm>
            <a:off x="885825" y="287718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Q2</a:t>
            </a:r>
            <a:r>
              <a:rPr lang="zh-CN" altLang="en-US"/>
              <a:t>：</a:t>
            </a:r>
            <a:r>
              <a:rPr lang="en-US" altLang="zh-CN"/>
              <a:t>CPU</a:t>
            </a:r>
            <a:r>
              <a:rPr lang="zh-CN" altLang="en-US"/>
              <a:t>主频越高，程序运行越快吗？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9"/>
            </p:custDataLst>
          </p:nvPr>
        </p:nvSpPr>
        <p:spPr>
          <a:xfrm>
            <a:off x="885825" y="363982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Q3</a:t>
            </a:r>
            <a:r>
              <a:rPr lang="zh-CN" altLang="en-US"/>
              <a:t>：</a:t>
            </a:r>
            <a:r>
              <a:rPr lang="en-US" altLang="zh-CN"/>
              <a:t>CPU/GPU/FPGA</a:t>
            </a:r>
            <a:r>
              <a:rPr lang="zh-CN" altLang="en-US"/>
              <a:t>是什么意思？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655685" y="2419350"/>
            <a:ext cx="3233420" cy="21291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278120" y="2419350"/>
            <a:ext cx="3161030" cy="2129155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5819775" y="4707255"/>
            <a:ext cx="1772285" cy="6508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>
                <a:solidFill>
                  <a:schemeClr val="bg1"/>
                </a:solidFill>
              </a:rPr>
              <a:t>64</a:t>
            </a:r>
            <a:r>
              <a:rPr lang="zh-CN" altLang="en-US" sz="1800">
                <a:solidFill>
                  <a:schemeClr val="bg1"/>
                </a:solidFill>
              </a:rPr>
              <a:t>位系统</a:t>
            </a:r>
            <a:endParaRPr lang="en-US" altLang="zh-CN" sz="1800">
              <a:solidFill>
                <a:srgbClr val="FFFF00"/>
              </a:solidFill>
            </a:endParaRPr>
          </a:p>
          <a:p>
            <a:r>
              <a:rPr lang="zh-CN" altLang="en-US" sz="1800">
                <a:solidFill>
                  <a:srgbClr val="FFFF00"/>
                </a:solidFill>
              </a:rPr>
              <a:t>（</a:t>
            </a:r>
            <a:r>
              <a:rPr lang="en-US" altLang="zh-CN" sz="1800">
                <a:solidFill>
                  <a:srgbClr val="FFFF00"/>
                </a:solidFill>
              </a:rPr>
              <a:t>4</a:t>
            </a:r>
            <a:r>
              <a:rPr lang="zh-CN" altLang="en-US" sz="1800">
                <a:solidFill>
                  <a:srgbClr val="FFFF00"/>
                </a:solidFill>
              </a:rPr>
              <a:t>人间寝室）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9385935" y="4707255"/>
            <a:ext cx="1772285" cy="6508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>
                <a:solidFill>
                  <a:schemeClr val="bg1"/>
                </a:solidFill>
              </a:rPr>
              <a:t>32</a:t>
            </a:r>
            <a:r>
              <a:rPr lang="zh-CN" altLang="en-US" sz="1800">
                <a:solidFill>
                  <a:schemeClr val="bg1"/>
                </a:solidFill>
              </a:rPr>
              <a:t>位系统</a:t>
            </a:r>
            <a:endParaRPr lang="en-US" altLang="zh-CN" sz="1800">
              <a:solidFill>
                <a:srgbClr val="FFFF00"/>
              </a:solidFill>
            </a:endParaRPr>
          </a:p>
          <a:p>
            <a:r>
              <a:rPr lang="zh-CN" altLang="en-US" sz="1800">
                <a:solidFill>
                  <a:srgbClr val="FFFF00"/>
                </a:solidFill>
              </a:rPr>
              <a:t>（</a:t>
            </a:r>
            <a:r>
              <a:rPr lang="en-US" altLang="zh-CN" sz="1800">
                <a:solidFill>
                  <a:srgbClr val="FFFF00"/>
                </a:solidFill>
              </a:rPr>
              <a:t>2</a:t>
            </a:r>
            <a:r>
              <a:rPr lang="zh-CN" altLang="en-US" sz="1800">
                <a:solidFill>
                  <a:srgbClr val="FFFF00"/>
                </a:solidFill>
              </a:rPr>
              <a:t>人间寝室）</a:t>
            </a:r>
            <a:endParaRPr lang="zh-CN" altLang="en-US" sz="1800">
              <a:solidFill>
                <a:srgbClr val="FFFF00"/>
              </a:solidFill>
            </a:endParaRPr>
          </a:p>
        </p:txBody>
      </p:sp>
    </p:spTree>
    <p:custDataLst>
      <p:tags r:id="rId1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③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电脑大神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</a:rPr>
              <a:t>or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电脑文盲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885825" y="5165090"/>
            <a:ext cx="4076700" cy="47688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Q5</a:t>
            </a:r>
            <a:r>
              <a:rPr lang="zh-CN" altLang="en-US"/>
              <a:t>：选电脑看哪些参数才不会被忽悠？</a:t>
            </a:r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885825" y="2114550"/>
            <a:ext cx="4076065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Q1</a:t>
            </a:r>
            <a:r>
              <a:rPr lang="zh-CN" altLang="en-US"/>
              <a:t>：内存和硬盘有什么区别？</a:t>
            </a:r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7"/>
            </p:custDataLst>
          </p:nvPr>
        </p:nvSpPr>
        <p:spPr>
          <a:xfrm>
            <a:off x="885825" y="287718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Q2</a:t>
            </a:r>
            <a:r>
              <a:rPr lang="zh-CN" altLang="en-US"/>
              <a:t>：</a:t>
            </a:r>
            <a:r>
              <a:rPr lang="en-US" altLang="zh-CN"/>
              <a:t>CPU</a:t>
            </a:r>
            <a:r>
              <a:rPr lang="zh-CN" altLang="en-US"/>
              <a:t>主频越高，程序运行越快吗？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8"/>
            </p:custDataLst>
          </p:nvPr>
        </p:nvSpPr>
        <p:spPr>
          <a:xfrm>
            <a:off x="885825" y="3639820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Q3</a:t>
            </a:r>
            <a:r>
              <a:rPr lang="zh-CN" altLang="en-US"/>
              <a:t>：</a:t>
            </a:r>
            <a:r>
              <a:rPr lang="en-US" altLang="zh-CN"/>
              <a:t>CPU/GPU/FPGA</a:t>
            </a:r>
            <a:r>
              <a:rPr lang="zh-CN" altLang="en-US"/>
              <a:t>是什么意思？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9"/>
            </p:custDataLst>
          </p:nvPr>
        </p:nvSpPr>
        <p:spPr>
          <a:xfrm>
            <a:off x="885825" y="4402455"/>
            <a:ext cx="4076700" cy="476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Q4</a:t>
            </a:r>
            <a:r>
              <a:rPr lang="zh-CN" altLang="en-US"/>
              <a:t>：为什么系统会有</a:t>
            </a:r>
            <a:r>
              <a:rPr lang="en-US" altLang="zh-CN"/>
              <a:t>64</a:t>
            </a:r>
            <a:r>
              <a:rPr lang="zh-CN" altLang="en-US"/>
              <a:t>位和</a:t>
            </a:r>
            <a:r>
              <a:rPr lang="en-US" altLang="zh-CN"/>
              <a:t>32</a:t>
            </a:r>
            <a:r>
              <a:rPr lang="zh-CN" altLang="en-US"/>
              <a:t>位？</a:t>
            </a:r>
            <a:endParaRPr lang="zh-CN" altLang="en-US"/>
          </a:p>
        </p:txBody>
      </p:sp>
      <p:sp>
        <p:nvSpPr>
          <p:cNvPr id="5" name="下箭头 4"/>
          <p:cNvSpPr/>
          <p:nvPr>
            <p:custDataLst>
              <p:tags r:id="rId10"/>
            </p:custDataLst>
          </p:nvPr>
        </p:nvSpPr>
        <p:spPr>
          <a:xfrm>
            <a:off x="6096000" y="1995805"/>
            <a:ext cx="1467485" cy="4243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6346825" y="2006600"/>
            <a:ext cx="104902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chemeClr val="bg1"/>
                </a:solidFill>
              </a:rPr>
              <a:t>重要</a:t>
            </a:r>
            <a:endParaRPr lang="zh-CN" sz="1800">
              <a:solidFill>
                <a:srgbClr val="FFFF00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289675" y="4829175"/>
            <a:ext cx="104902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chemeClr val="bg1"/>
                </a:solidFill>
              </a:rPr>
              <a:t>不重要</a:t>
            </a:r>
            <a:endParaRPr lang="zh-CN" sz="1800">
              <a:solidFill>
                <a:srgbClr val="FFFF00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289675" y="3608070"/>
            <a:ext cx="104902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chemeClr val="bg1"/>
                </a:solidFill>
              </a:rPr>
              <a:t>次要</a:t>
            </a:r>
            <a:endParaRPr lang="zh-CN" sz="1800">
              <a:solidFill>
                <a:srgbClr val="FFFF00"/>
              </a:solidFill>
            </a:endParaRPr>
          </a:p>
        </p:txBody>
      </p:sp>
      <p:sp>
        <p:nvSpPr>
          <p:cNvPr id="14" name="矩形标注 13"/>
          <p:cNvSpPr/>
          <p:nvPr>
            <p:custDataLst>
              <p:tags r:id="rId14"/>
            </p:custDataLst>
          </p:nvPr>
        </p:nvSpPr>
        <p:spPr>
          <a:xfrm>
            <a:off x="7703185" y="1995805"/>
            <a:ext cx="3124200" cy="471805"/>
          </a:xfrm>
          <a:prstGeom prst="wedgeRectCallout">
            <a:avLst>
              <a:gd name="adj1" fmla="val -63211"/>
              <a:gd name="adj2" fmla="val -230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r>
              <a:rPr lang="zh-CN" altLang="en-US"/>
              <a:t>、显卡</a:t>
            </a:r>
            <a:endParaRPr lang="zh-CN" altLang="en-US"/>
          </a:p>
        </p:txBody>
      </p:sp>
      <p:sp>
        <p:nvSpPr>
          <p:cNvPr id="16" name="矩形标注 15"/>
          <p:cNvSpPr/>
          <p:nvPr>
            <p:custDataLst>
              <p:tags r:id="rId15"/>
            </p:custDataLst>
          </p:nvPr>
        </p:nvSpPr>
        <p:spPr>
          <a:xfrm>
            <a:off x="7703185" y="3644900"/>
            <a:ext cx="3124200" cy="471805"/>
          </a:xfrm>
          <a:prstGeom prst="wedgeRectCallout">
            <a:avLst>
              <a:gd name="adj1" fmla="val -63211"/>
              <a:gd name="adj2" fmla="val -230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内存、硬盘、显示器</a:t>
            </a:r>
            <a:endParaRPr lang="zh-CN" altLang="en-US"/>
          </a:p>
        </p:txBody>
      </p:sp>
      <p:sp>
        <p:nvSpPr>
          <p:cNvPr id="22" name="矩形标注 21"/>
          <p:cNvSpPr/>
          <p:nvPr>
            <p:custDataLst>
              <p:tags r:id="rId16"/>
            </p:custDataLst>
          </p:nvPr>
        </p:nvSpPr>
        <p:spPr>
          <a:xfrm>
            <a:off x="7703185" y="4879340"/>
            <a:ext cx="3124200" cy="471805"/>
          </a:xfrm>
          <a:prstGeom prst="wedgeRectCallout">
            <a:avLst>
              <a:gd name="adj1" fmla="val -63211"/>
              <a:gd name="adj2" fmla="val -230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网卡、声卡、散热器、外观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  <p:bldP spid="7" grpId="0"/>
      <p:bldP spid="14" grpId="0" animBg="1"/>
      <p:bldP spid="16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33545" y="2409825"/>
            <a:ext cx="3724275" cy="20383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④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机器人主机，你真的选对了吗？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15975" y="2014220"/>
            <a:ext cx="2247900" cy="300101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815975" y="5229225"/>
            <a:ext cx="22580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rgbClr val="FFFF00"/>
                </a:solidFill>
              </a:rPr>
              <a:t>嫁接笔记本电脑</a:t>
            </a:r>
            <a:endParaRPr lang="zh-CN" sz="1800">
              <a:solidFill>
                <a:srgbClr val="FFFF00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643120" y="5229225"/>
            <a:ext cx="27914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rgbClr val="FFFF00"/>
                </a:solidFill>
              </a:rPr>
              <a:t>内置树莓派卡片电脑</a:t>
            </a:r>
            <a:endParaRPr lang="zh-CN" sz="1800">
              <a:solidFill>
                <a:srgbClr val="FFFF00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103360" y="2176145"/>
            <a:ext cx="1181100" cy="2676525"/>
          </a:xfrm>
          <a:prstGeom prst="rect">
            <a:avLst/>
          </a:prstGeom>
        </p:spPr>
      </p:pic>
      <p:sp>
        <p:nvSpPr>
          <p:cNvPr id="27" name="标题 1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8484870" y="5229225"/>
            <a:ext cx="27914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rgbClr val="FFFF00"/>
                </a:solidFill>
              </a:rPr>
              <a:t>内置多台主机</a:t>
            </a:r>
            <a:endParaRPr lang="zh-CN" sz="1800">
              <a:solidFill>
                <a:srgbClr val="FFFF00"/>
              </a:solidFill>
            </a:endParaRPr>
          </a:p>
        </p:txBody>
      </p:sp>
      <p:cxnSp>
        <p:nvCxnSpPr>
          <p:cNvPr id="29" name="直接箭头连接符 28"/>
          <p:cNvCxnSpPr>
            <a:stCxn id="20" idx="0"/>
          </p:cNvCxnSpPr>
          <p:nvPr>
            <p:custDataLst>
              <p:tags r:id="rId15"/>
            </p:custDataLst>
          </p:nvPr>
        </p:nvCxnSpPr>
        <p:spPr>
          <a:xfrm flipV="1">
            <a:off x="1945005" y="3419475"/>
            <a:ext cx="93345" cy="18097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1" idx="0"/>
          </p:cNvCxnSpPr>
          <p:nvPr>
            <p:custDataLst>
              <p:tags r:id="rId16"/>
            </p:custDataLst>
          </p:nvPr>
        </p:nvCxnSpPr>
        <p:spPr>
          <a:xfrm flipH="1" flipV="1">
            <a:off x="5727700" y="3042920"/>
            <a:ext cx="311150" cy="21863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17"/>
            </p:custDataLst>
          </p:nvPr>
        </p:nvCxnSpPr>
        <p:spPr>
          <a:xfrm flipH="1" flipV="1">
            <a:off x="9864090" y="3355975"/>
            <a:ext cx="625475" cy="18097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18"/>
            </p:custDataLst>
          </p:nvPr>
        </p:nvCxnSpPr>
        <p:spPr>
          <a:xfrm flipV="1">
            <a:off x="9286875" y="4636770"/>
            <a:ext cx="281305" cy="6972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46300" y="2000885"/>
            <a:ext cx="3674745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chemeClr val="accent1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5.1 X86与ARM主机对比</a:t>
            </a:r>
            <a:endParaRPr lang="zh-CN" altLang="en-US" sz="2000" b="1" spc="300">
              <a:solidFill>
                <a:srgbClr val="FFFF0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5.2 ARM主机树莓派3B+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5.3 ARM主机RK3399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5.4 ARM主机Jetson-tx2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5.5 分布式架构主机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altLang="zh-CN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</a:rPr>
              <a:t>本书内容安排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760" y="1608455"/>
            <a:ext cx="226758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一、编程基础篇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ROS入门必备知识</a:t>
            </a:r>
            <a:endParaRPr lang="en-US" altLang="zh-CN" sz="1400">
              <a:solidFill>
                <a:srgbClr val="9CC2F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2</a:t>
            </a:r>
            <a:r>
              <a:rPr lang="zh-CN" altLang="en-US" sz="1400">
                <a:solidFill>
                  <a:schemeClr val="bg1"/>
                </a:solidFill>
              </a:rPr>
              <a:t>章：C++编程范式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章：OpenCV图像处理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9165" y="1608455"/>
            <a:ext cx="1882140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二、硬件基础篇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4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机器人传感器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6</a:t>
            </a:r>
            <a:r>
              <a:rPr lang="zh-CN" altLang="en-US" sz="1400">
                <a:solidFill>
                  <a:schemeClr val="bg1"/>
                </a:solidFill>
              </a:rPr>
              <a:t>章：机器人底盘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6125" y="1608455"/>
            <a:ext cx="2366645" cy="2368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三、</a:t>
            </a:r>
            <a:r>
              <a:rPr lang="en-US" altLang="zh-CN">
                <a:solidFill>
                  <a:srgbClr val="FFFF00"/>
                </a:solidFill>
              </a:rPr>
              <a:t>SLAM</a:t>
            </a:r>
            <a:r>
              <a:rPr lang="zh-CN" altLang="en-US">
                <a:solidFill>
                  <a:srgbClr val="FFFF00"/>
                </a:solidFill>
              </a:rPr>
              <a:t>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7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SLAM中的数学基础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9</a:t>
            </a:r>
            <a:r>
              <a:rPr lang="zh-CN" altLang="en-US" sz="1400">
                <a:solidFill>
                  <a:schemeClr val="bg1"/>
                </a:solidFill>
              </a:rPr>
              <a:t>章：视觉SLAM系统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10</a:t>
            </a:r>
            <a:r>
              <a:rPr lang="zh-CN" altLang="en-US" sz="1400">
                <a:solidFill>
                  <a:schemeClr val="bg1"/>
                </a:solidFill>
              </a:rPr>
              <a:t>章：其他SLAM系统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57590" y="1608455"/>
            <a:ext cx="299910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四、自主导航篇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11</a:t>
            </a:r>
            <a:r>
              <a:rPr lang="zh-CN" altLang="en-US" sz="1400">
                <a:solidFill>
                  <a:schemeClr val="bg1"/>
                </a:solidFill>
              </a:rPr>
              <a:t>章：自主导航中的数学基础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12</a:t>
            </a:r>
            <a:r>
              <a:rPr lang="zh-CN" altLang="en-US" sz="1400">
                <a:solidFill>
                  <a:schemeClr val="bg1"/>
                </a:solidFill>
              </a:rPr>
              <a:t>章：典型自主导航系统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13</a:t>
            </a:r>
            <a:r>
              <a:rPr lang="zh-CN" altLang="en-US" sz="1400">
                <a:solidFill>
                  <a:schemeClr val="bg1"/>
                </a:solidFill>
              </a:rPr>
              <a:t>章：机器人SLAM导航综合实战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72790" y="2721610"/>
            <a:ext cx="2248535" cy="3778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5.1 X86与ARM主机对比</a:t>
            </a:r>
            <a:endParaRPr lang="zh-CN" altLang="en-US" sz="2000">
              <a:solidFill>
                <a:srgbClr val="9CC2F0"/>
              </a:solidFill>
            </a:endParaRPr>
          </a:p>
        </p:txBody>
      </p:sp>
      <p:pic>
        <p:nvPicPr>
          <p:cNvPr id="6" name="图片 5" descr="捕获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0905" y="2474595"/>
            <a:ext cx="8143875" cy="259143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415155" y="878205"/>
            <a:ext cx="2886710" cy="4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机器人主机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4415155" y="1676400"/>
            <a:ext cx="2886710" cy="4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ROS</a:t>
            </a:r>
            <a:r>
              <a:rPr lang="zh-CN" altLang="en-US"/>
              <a:t>主机</a:t>
            </a:r>
            <a:endParaRPr lang="zh-CN" altLang="en-US"/>
          </a:p>
        </p:txBody>
      </p:sp>
      <p:sp>
        <p:nvSpPr>
          <p:cNvPr id="18" name="下箭头 17"/>
          <p:cNvSpPr/>
          <p:nvPr>
            <p:custDataLst>
              <p:tags r:id="rId10"/>
            </p:custDataLst>
          </p:nvPr>
        </p:nvSpPr>
        <p:spPr>
          <a:xfrm>
            <a:off x="5563235" y="1315720"/>
            <a:ext cx="590550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>
            <p:custDataLst>
              <p:tags r:id="rId11"/>
            </p:custDataLst>
          </p:nvPr>
        </p:nvSpPr>
        <p:spPr>
          <a:xfrm>
            <a:off x="5563235" y="2114550"/>
            <a:ext cx="590550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>
            <p:custDataLst>
              <p:tags r:id="rId12"/>
            </p:custDataLst>
          </p:nvPr>
        </p:nvSpPr>
        <p:spPr>
          <a:xfrm>
            <a:off x="3699510" y="5102225"/>
            <a:ext cx="590550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>
            <p:custDataLst>
              <p:tags r:id="rId13"/>
            </p:custDataLst>
          </p:nvPr>
        </p:nvSpPr>
        <p:spPr>
          <a:xfrm>
            <a:off x="7122160" y="5102225"/>
            <a:ext cx="590550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2628900" y="5937885"/>
            <a:ext cx="27914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rgbClr val="FFFF00"/>
                </a:solidFill>
              </a:rPr>
              <a:t>（专用计算机）</a:t>
            </a:r>
            <a:endParaRPr lang="zh-CN" sz="180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3079750" y="5462270"/>
            <a:ext cx="1829435" cy="4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嵌入式</a:t>
            </a:r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5917565" y="5462270"/>
            <a:ext cx="3057525" cy="4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PC</a:t>
            </a:r>
            <a:r>
              <a:rPr lang="zh-CN" altLang="en-US"/>
              <a:t>（</a:t>
            </a:r>
            <a:r>
              <a:rPr lang="en-US" altLang="zh-CN"/>
              <a:t>Personal Computer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0" name="标题 1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021705" y="5939155"/>
            <a:ext cx="27914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rgbClr val="FFFF00"/>
                </a:solidFill>
              </a:rPr>
              <a:t>（通用计算机）</a:t>
            </a:r>
            <a:endParaRPr lang="zh-CN" sz="1800">
              <a:solidFill>
                <a:srgbClr val="FFFF00"/>
              </a:solidFill>
            </a:endParaRPr>
          </a:p>
        </p:txBody>
      </p:sp>
    </p:spTree>
    <p:custDataLst>
      <p:tags r:id="rId1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6" grpId="0" animBg="1"/>
      <p:bldP spid="23" grpId="0" animBg="1"/>
      <p:bldP spid="24" grpId="0" animBg="1"/>
      <p:bldP spid="27" grpId="0" animBg="1"/>
      <p:bldP spid="25" grpId="0" animBg="1"/>
      <p:bldP spid="29" grpId="0" animBg="1"/>
      <p:bldP spid="26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5.1 X86与ARM主机对比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1948815" y="5262245"/>
            <a:ext cx="1829435" cy="4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嵌入式</a:t>
            </a:r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7"/>
            </p:custDataLst>
          </p:nvPr>
        </p:nvSpPr>
        <p:spPr>
          <a:xfrm>
            <a:off x="1948815" y="3790950"/>
            <a:ext cx="3057525" cy="4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PC</a:t>
            </a:r>
            <a:r>
              <a:rPr lang="zh-CN" altLang="en-US"/>
              <a:t>（</a:t>
            </a:r>
            <a:r>
              <a:rPr lang="en-US" altLang="zh-CN"/>
              <a:t>Personal Computer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0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98425" y="3702685"/>
            <a:ext cx="1207135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rgbClr val="FFFF00"/>
                </a:solidFill>
              </a:rPr>
              <a:t>计算机</a:t>
            </a:r>
            <a:endParaRPr lang="zh-CN" sz="1800">
              <a:solidFill>
                <a:srgbClr val="FFFF00"/>
              </a:solidFill>
            </a:endParaRPr>
          </a:p>
        </p:txBody>
      </p:sp>
      <p:sp>
        <p:nvSpPr>
          <p:cNvPr id="3" name="左大括号 2"/>
          <p:cNvSpPr/>
          <p:nvPr>
            <p:custDataLst>
              <p:tags r:id="rId9"/>
            </p:custDataLst>
          </p:nvPr>
        </p:nvSpPr>
        <p:spPr>
          <a:xfrm>
            <a:off x="1209675" y="2423795"/>
            <a:ext cx="542925" cy="30384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0"/>
            </p:custDataLst>
          </p:nvPr>
        </p:nvSpPr>
        <p:spPr>
          <a:xfrm>
            <a:off x="1948815" y="2233295"/>
            <a:ext cx="1829435" cy="4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超级计算机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355715" y="1057275"/>
            <a:ext cx="2536825" cy="1577340"/>
          </a:xfrm>
          <a:prstGeom prst="rect">
            <a:avLst/>
          </a:prstGeom>
        </p:spPr>
      </p:pic>
      <p:sp>
        <p:nvSpPr>
          <p:cNvPr id="8" name="右箭头 7"/>
          <p:cNvSpPr/>
          <p:nvPr>
            <p:custDataLst>
              <p:tags r:id="rId13"/>
            </p:custDataLst>
          </p:nvPr>
        </p:nvSpPr>
        <p:spPr>
          <a:xfrm>
            <a:off x="4008755" y="2233295"/>
            <a:ext cx="201930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355715" y="2771775"/>
            <a:ext cx="2422525" cy="1595120"/>
          </a:xfrm>
          <a:prstGeom prst="rect">
            <a:avLst/>
          </a:prstGeom>
        </p:spPr>
      </p:pic>
      <p:sp>
        <p:nvSpPr>
          <p:cNvPr id="10" name="右箭头 9"/>
          <p:cNvSpPr/>
          <p:nvPr>
            <p:custDataLst>
              <p:tags r:id="rId16"/>
            </p:custDataLst>
          </p:nvPr>
        </p:nvSpPr>
        <p:spPr>
          <a:xfrm>
            <a:off x="5202555" y="3790950"/>
            <a:ext cx="89535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17"/>
            </p:custDataLst>
          </p:nvPr>
        </p:nvSpPr>
        <p:spPr>
          <a:xfrm>
            <a:off x="4015105" y="5253990"/>
            <a:ext cx="2085975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337935" y="4737100"/>
            <a:ext cx="1282065" cy="17284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787005" y="4737100"/>
            <a:ext cx="2090420" cy="15519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127615" y="4279265"/>
            <a:ext cx="1045210" cy="216725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5.1 X86与ARM主机对比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092575" y="1492885"/>
            <a:ext cx="330200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rgbClr val="FFFF00"/>
                </a:solidFill>
              </a:rPr>
              <a:t>嵌入式，究竟是什么？</a:t>
            </a:r>
            <a:endParaRPr lang="zh-CN" sz="1800">
              <a:solidFill>
                <a:srgbClr val="FFFF00"/>
              </a:solidFill>
            </a:endParaRPr>
          </a:p>
        </p:txBody>
      </p:sp>
      <p:pic>
        <p:nvPicPr>
          <p:cNvPr id="9" name="图片 8" descr="钻戒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5940000">
            <a:off x="1579880" y="1054735"/>
            <a:ext cx="1266825" cy="1576705"/>
          </a:xfrm>
          <a:prstGeom prst="rect">
            <a:avLst/>
          </a:prstGeom>
        </p:spPr>
      </p:pic>
      <p:sp>
        <p:nvSpPr>
          <p:cNvPr id="16" name="圆角矩形 15"/>
          <p:cNvSpPr/>
          <p:nvPr>
            <p:custDataLst>
              <p:tags r:id="rId9"/>
            </p:custDataLst>
          </p:nvPr>
        </p:nvSpPr>
        <p:spPr>
          <a:xfrm>
            <a:off x="4333875" y="1504950"/>
            <a:ext cx="1000125" cy="48577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>
            <p:custDataLst>
              <p:tags r:id="rId10"/>
            </p:custDataLst>
          </p:nvPr>
        </p:nvSpPr>
        <p:spPr>
          <a:xfrm rot="5400000">
            <a:off x="3573780" y="1381125"/>
            <a:ext cx="371475" cy="781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3407410" y="2153285"/>
            <a:ext cx="676910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600">
                <a:solidFill>
                  <a:schemeClr val="bg1"/>
                </a:solidFill>
              </a:rPr>
              <a:t>嵌入式，其实就是将计算机嵌入到产品中，形成一体机的过程。</a:t>
            </a:r>
            <a:endParaRPr lang="zh-CN" sz="1600">
              <a:solidFill>
                <a:schemeClr val="bg1"/>
              </a:solidFill>
            </a:endParaRPr>
          </a:p>
        </p:txBody>
      </p:sp>
      <p:sp>
        <p:nvSpPr>
          <p:cNvPr id="22" name="标题 1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2037715" y="2924810"/>
            <a:ext cx="19405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1800">
                <a:solidFill>
                  <a:srgbClr val="FFFF00"/>
                </a:solidFill>
              </a:rPr>
              <a:t>嵌入式</a:t>
            </a:r>
            <a:endParaRPr lang="zh-CN" sz="1800">
              <a:solidFill>
                <a:srgbClr val="FFFF00"/>
              </a:solidFill>
            </a:endParaRPr>
          </a:p>
          <a:p>
            <a:r>
              <a:rPr lang="en-US" altLang="zh-CN" sz="1800">
                <a:solidFill>
                  <a:srgbClr val="FFFF00"/>
                </a:solidFill>
              </a:rPr>
              <a:t>(</a:t>
            </a:r>
            <a:r>
              <a:rPr lang="zh-CN" altLang="en-US" sz="1800">
                <a:solidFill>
                  <a:srgbClr val="FFFF00"/>
                </a:solidFill>
              </a:rPr>
              <a:t>专用计算机</a:t>
            </a:r>
            <a:r>
              <a:rPr lang="en-US" altLang="zh-CN" sz="1800">
                <a:solidFill>
                  <a:srgbClr val="FFFF00"/>
                </a:solidFill>
              </a:rPr>
              <a:t>)</a:t>
            </a:r>
            <a:endParaRPr lang="en-US" altLang="zh-CN" sz="1800">
              <a:solidFill>
                <a:srgbClr val="FFFF00"/>
              </a:solidFill>
            </a:endParaRPr>
          </a:p>
        </p:txBody>
      </p:sp>
      <p:sp>
        <p:nvSpPr>
          <p:cNvPr id="23" name="标题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4064000" y="2924810"/>
            <a:ext cx="19405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>
                <a:solidFill>
                  <a:srgbClr val="FF0000"/>
                </a:solidFill>
              </a:rPr>
              <a:t>VS</a:t>
            </a:r>
            <a:endParaRPr lang="en-US" altLang="zh-CN" sz="1800">
              <a:solidFill>
                <a:srgbClr val="FF0000"/>
              </a:solidFill>
            </a:endParaRPr>
          </a:p>
        </p:txBody>
      </p:sp>
      <p:sp>
        <p:nvSpPr>
          <p:cNvPr id="24" name="标题 1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069965" y="2924810"/>
            <a:ext cx="19405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>
                <a:solidFill>
                  <a:srgbClr val="FFFF00"/>
                </a:solidFill>
              </a:rPr>
              <a:t>PC</a:t>
            </a:r>
            <a:endParaRPr lang="en-US" altLang="zh-CN" sz="1800">
              <a:solidFill>
                <a:srgbClr val="FFFF00"/>
              </a:solidFill>
            </a:endParaRPr>
          </a:p>
          <a:p>
            <a:r>
              <a:rPr lang="zh-CN" altLang="en-US" sz="1800">
                <a:solidFill>
                  <a:srgbClr val="FFFF00"/>
                </a:solidFill>
              </a:rPr>
              <a:t>（通用计算机）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25" name="标题 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2113915" y="4070985"/>
            <a:ext cx="15976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1800">
                <a:solidFill>
                  <a:srgbClr val="FFFF00"/>
                </a:solidFill>
              </a:rPr>
              <a:t>ARM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26" name="标题 1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1370965" y="4658995"/>
            <a:ext cx="321945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1800">
                <a:solidFill>
                  <a:srgbClr val="FFFF00"/>
                </a:solidFill>
              </a:rPr>
              <a:t>51/Arduino/Msp430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28" name="标题 1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1364615" y="5300345"/>
            <a:ext cx="321945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1800">
                <a:solidFill>
                  <a:srgbClr val="FFFF00"/>
                </a:solidFill>
              </a:rPr>
              <a:t>RISC-V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1" name="标题 1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1351915" y="5855970"/>
            <a:ext cx="321945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1800">
                <a:solidFill>
                  <a:srgbClr val="FFFF00"/>
                </a:solidFill>
              </a:rPr>
              <a:t>...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2" name="标题 1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327140" y="4042410"/>
            <a:ext cx="1597660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1800">
                <a:solidFill>
                  <a:srgbClr val="FFFF00"/>
                </a:solidFill>
              </a:rPr>
              <a:t>X86</a:t>
            </a:r>
            <a:endParaRPr lang="en-US" sz="1800">
              <a:solidFill>
                <a:srgbClr val="FFFF00"/>
              </a:solidFill>
            </a:endParaRPr>
          </a:p>
        </p:txBody>
      </p:sp>
      <p:cxnSp>
        <p:nvCxnSpPr>
          <p:cNvPr id="33" name="直接箭头连接符 32"/>
          <p:cNvCxnSpPr>
            <a:stCxn id="22" idx="2"/>
          </p:cNvCxnSpPr>
          <p:nvPr>
            <p:custDataLst>
              <p:tags r:id="rId20"/>
            </p:custDataLst>
          </p:nvPr>
        </p:nvCxnSpPr>
        <p:spPr>
          <a:xfrm flipH="1">
            <a:off x="3000375" y="3385820"/>
            <a:ext cx="7620" cy="614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>
            <p:custDataLst>
              <p:tags r:id="rId21"/>
            </p:custDataLst>
          </p:nvPr>
        </p:nvCxnSpPr>
        <p:spPr>
          <a:xfrm flipH="1">
            <a:off x="7060565" y="3456305"/>
            <a:ext cx="7620" cy="614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2" idx="1"/>
          </p:cNvCxnSpPr>
          <p:nvPr>
            <p:custDataLst>
              <p:tags r:id="rId22"/>
            </p:custDataLst>
          </p:nvPr>
        </p:nvCxnSpPr>
        <p:spPr>
          <a:xfrm>
            <a:off x="3295650" y="3419475"/>
            <a:ext cx="3031490" cy="8534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>
            <p:custDataLst>
              <p:tags r:id="rId23"/>
            </p:custDataLst>
          </p:nvPr>
        </p:nvCxnSpPr>
        <p:spPr>
          <a:xfrm flipH="1">
            <a:off x="4686300" y="3457575"/>
            <a:ext cx="1866900" cy="93345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/>
      <p:bldP spid="22" grpId="0"/>
      <p:bldP spid="23" grpId="0"/>
      <p:bldP spid="24" grpId="0"/>
      <p:bldP spid="25" grpId="0"/>
      <p:bldP spid="26" grpId="0"/>
      <p:bldP spid="28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5.1 X86与ARM主机对比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597150" y="1492885"/>
            <a:ext cx="6035675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>
                <a:solidFill>
                  <a:srgbClr val="FFFF00"/>
                </a:solidFill>
              </a:rPr>
              <a:t>X86</a:t>
            </a:r>
            <a:r>
              <a:rPr lang="zh-CN" altLang="en-US" sz="1800">
                <a:solidFill>
                  <a:srgbClr val="FFFF00"/>
                </a:solidFill>
              </a:rPr>
              <a:t>和</a:t>
            </a:r>
            <a:r>
              <a:rPr lang="en-US" altLang="zh-CN" sz="1800">
                <a:solidFill>
                  <a:srgbClr val="FFFF00"/>
                </a:solidFill>
              </a:rPr>
              <a:t>ARM</a:t>
            </a:r>
            <a:r>
              <a:rPr lang="zh-CN" altLang="en-US" sz="1800">
                <a:solidFill>
                  <a:srgbClr val="FFFF00"/>
                </a:solidFill>
              </a:rPr>
              <a:t>是指计算机处理器的两种架构</a:t>
            </a:r>
            <a:endParaRPr lang="zh-CN" altLang="en-US" sz="1800">
              <a:solidFill>
                <a:srgbClr val="FFFF00"/>
              </a:solidFill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5260" y="2037080"/>
            <a:ext cx="5299710" cy="2794000"/>
          </a:xfrm>
          <a:prstGeom prst="rect">
            <a:avLst/>
          </a:prstGeom>
        </p:spPr>
      </p:pic>
      <p:pic>
        <p:nvPicPr>
          <p:cNvPr id="5" name="图片 4" descr="捕获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31180" y="2046605"/>
            <a:ext cx="6320790" cy="27940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1162685" y="4935855"/>
            <a:ext cx="6188075" cy="6235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rgbClr val="FFFF00"/>
                </a:solidFill>
                <a:latin typeface="+mn-ea"/>
                <a:sym typeface="+mn-ea"/>
              </a:rPr>
              <a:t>①</a:t>
            </a:r>
            <a:r>
              <a:rPr lang="en-US" altLang="zh-CN">
                <a:solidFill>
                  <a:srgbClr val="FFFF00"/>
                </a:solidFill>
                <a:latin typeface="+mn-ea"/>
                <a:sym typeface="+mn-ea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+mn-ea"/>
                <a:sym typeface="+mn-ea"/>
              </a:rPr>
              <a:t>机器人主机：选择X86主机，还是ARM主机？</a:t>
            </a:r>
            <a:endParaRPr lang="zh-CN" altLang="en-US">
              <a:solidFill>
                <a:srgbClr val="FFFF00"/>
              </a:solidFill>
              <a:latin typeface="+mn-ea"/>
              <a:sym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           </a:t>
            </a:r>
            <a:r>
              <a:rPr lang="zh-CN" alt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功耗、体积、软件兼容性、硬件灵活性</a:t>
            </a:r>
            <a:endParaRPr lang="zh-CN" altLang="en-US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1156970" y="5658485"/>
            <a:ext cx="815784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rgbClr val="FFFF00"/>
                </a:solidFill>
                <a:latin typeface="+mn-ea"/>
                <a:sym typeface="+mn-ea"/>
              </a:rPr>
              <a:t>② 应用场景：</a:t>
            </a:r>
            <a:endParaRPr lang="zh-CN" altLang="en-US">
              <a:solidFill>
                <a:srgbClr val="FFFF00"/>
              </a:solidFill>
              <a:latin typeface="+mn-ea"/>
              <a:sym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b="0">
                <a:solidFill>
                  <a:srgbClr val="FFFF00"/>
                </a:solidFill>
                <a:latin typeface="+mn-ea"/>
              </a:rPr>
              <a:t>         </a:t>
            </a:r>
            <a:r>
              <a:rPr lang="zh-CN" alt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低端主机（比如树莓派）：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激光SLAM、扫地机器人</a:t>
            </a:r>
            <a:endParaRPr lang="zh-CN" altLang="en-US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    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       </a:t>
            </a:r>
            <a:r>
              <a:rPr lang="zh-CN" alt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中端主机（比如RK3399）：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视觉SLAM、计算机视觉</a:t>
            </a:r>
            <a:endParaRPr lang="zh-CN" altLang="en-US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    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       </a:t>
            </a:r>
            <a:r>
              <a:rPr lang="zh-CN" altLang="en-US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高端主机（比如Jetson-tx2）：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视觉SLAM、语义地图、深度学习</a:t>
            </a:r>
            <a:endParaRPr lang="zh-CN" altLang="en-US" b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  <p:custDataLst>
      <p:tags r:id="rId1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46300" y="2000885"/>
            <a:ext cx="3674745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chemeClr val="accent1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5.1 X86与ARM主机对比</a:t>
            </a:r>
            <a:endParaRPr lang="zh-CN" altLang="en-US" sz="2000" b="1" spc="300">
              <a:solidFill>
                <a:srgbClr val="FFFF0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5.2 ARM主机树莓派3B+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5.3 ARM主机RK3399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5.4 ARM主机Jetson-tx2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5.5 分布式架构主机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  <a:sym typeface="+mn-ea"/>
              </a:rPr>
              <a:t>5.2 ARM主机树莓派3B+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595" y="1356995"/>
            <a:ext cx="1694815" cy="1309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970" y="1356995"/>
            <a:ext cx="1743075" cy="1319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920" y="1356995"/>
            <a:ext cx="1673860" cy="1350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710" y="1348740"/>
            <a:ext cx="1665605" cy="13582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455" y="2889885"/>
            <a:ext cx="1870710" cy="1508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9185" y="2889885"/>
            <a:ext cx="1869440" cy="1517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5645" y="2898775"/>
            <a:ext cx="1904365" cy="15087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3200" y="4646930"/>
            <a:ext cx="1910715" cy="15125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87030" y="2898775"/>
            <a:ext cx="1657985" cy="15176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9030" y="4679950"/>
            <a:ext cx="1797685" cy="147955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1483360" y="6294755"/>
            <a:ext cx="40157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注：一些旧的或者不流行的型号，就不列出来了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  <a:sym typeface="+mn-ea"/>
              </a:rPr>
              <a:t>5.2 ARM主机树莓派3B+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6"/>
            </p:custDataLst>
          </p:nvPr>
        </p:nvGraphicFramePr>
        <p:xfrm>
          <a:off x="1266825" y="1397635"/>
          <a:ext cx="9578975" cy="2642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885"/>
                <a:gridCol w="3655695"/>
                <a:gridCol w="4430395"/>
              </a:tblGrid>
              <a:tr h="3752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型号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处理器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内存</a:t>
                      </a:r>
                      <a:endParaRPr lang="zh-CN" altLang="en-US"/>
                    </a:p>
                  </a:txBody>
                  <a:tcPr/>
                </a:tc>
              </a:tr>
              <a:tr h="9867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树莓派</a:t>
                      </a:r>
                      <a:r>
                        <a:rPr lang="en-US" altLang="zh-CN"/>
                        <a:t> 4B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Broadcom BCM2711</a:t>
                      </a:r>
                      <a:r>
                        <a:rPr lang="en-US" altLang="zh-CN"/>
                        <a:t> (28nm)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quad-core Cortex-A72 (ARM v8)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64-bit SoC @ 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1.5GHz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1GB, 2GB, 4GB or 8GB LPDDR4</a:t>
                      </a:r>
                      <a:endParaRPr lang="zh-CN" altLang="en-US"/>
                    </a:p>
                  </a:txBody>
                  <a:tcPr/>
                </a:tc>
              </a:tr>
              <a:tr h="3663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树莓派</a:t>
                      </a:r>
                      <a:r>
                        <a:rPr lang="en-US" altLang="zh-CN" sz="1800">
                          <a:sym typeface="+mn-ea"/>
                        </a:rPr>
                        <a:t> 3B+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Broadcom BCM2837B0 </a:t>
                      </a:r>
                      <a:r>
                        <a:rPr lang="en-US" altLang="zh-CN"/>
                        <a:t>(40nm)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quad-core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/>
                        <a:t>Cortex-A53</a:t>
                      </a:r>
                      <a:r>
                        <a:rPr lang="en-US" altLang="zh-CN"/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(ARM v8)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64-bit SoC @ 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1.4GHz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1GB LPDDR2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树莓派</a:t>
                      </a:r>
                      <a:r>
                        <a:rPr lang="en-US" altLang="zh-CN" sz="1800">
                          <a:sym typeface="+mn-ea"/>
                        </a:rPr>
                        <a:t> 3B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Broadcom BCM2837 </a:t>
                      </a:r>
                      <a:r>
                        <a:rPr lang="en-US" altLang="zh-CN" sz="1800">
                          <a:sym typeface="+mn-ea"/>
                        </a:rPr>
                        <a:t>(40nm)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quad-core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Cortex-A53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(ARM v8)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64-bit SoC @ 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1.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GHz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1GB LPDDR2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2547620" y="4812665"/>
            <a:ext cx="1713230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FFFF00"/>
                </a:solidFill>
              </a:rPr>
              <a:t>对比哪些参数：</a:t>
            </a:r>
            <a:endParaRPr lang="zh-CN" altLang="en-US" sz="1400" b="1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工艺制程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内核架构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主频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内存工艺和容量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  <a:sym typeface="+mn-ea"/>
              </a:rPr>
              <a:t>5.2 ARM主机树莓派3B+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597150" y="1492885"/>
            <a:ext cx="6035675" cy="461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olidFill>
                  <a:srgbClr val="FFFF00"/>
                </a:solidFill>
              </a:rPr>
              <a:t>树莓派替代方案</a:t>
            </a:r>
            <a:endParaRPr lang="zh-CN" altLang="en-US" sz="180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037590" y="2352675"/>
            <a:ext cx="2940685" cy="4324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①</a:t>
            </a: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树莓派为什么会涨价？</a:t>
            </a:r>
            <a:endParaRPr lang="zh-CN" altLang="en-US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037590" y="3074035"/>
            <a:ext cx="2940685" cy="4324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②</a:t>
            </a: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为什么要寻求替代方案？</a:t>
            </a:r>
            <a:endParaRPr lang="zh-CN" altLang="en-US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037590" y="3808095"/>
            <a:ext cx="3324225" cy="4324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③</a:t>
            </a: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替代方案要考虑哪些方面？</a:t>
            </a:r>
            <a:endParaRPr lang="zh-CN" altLang="en-US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51890" y="4598035"/>
            <a:ext cx="2000250" cy="138112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1687195" y="5856605"/>
            <a:ext cx="7975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香橙派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6200" y="4542155"/>
            <a:ext cx="2133600" cy="143827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4582795" y="5836285"/>
            <a:ext cx="7975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香蕉派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5740" y="4807585"/>
            <a:ext cx="2007870" cy="99123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7294245" y="5836285"/>
            <a:ext cx="7975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芒果派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6075" y="4420870"/>
            <a:ext cx="2435225" cy="155829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8"/>
            </p:custDataLst>
          </p:nvPr>
        </p:nvSpPr>
        <p:spPr>
          <a:xfrm>
            <a:off x="10160000" y="5864860"/>
            <a:ext cx="7975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BTT PI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1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  <p:bldP spid="18" grpId="0"/>
      <p:bldP spid="12" grpId="0"/>
      <p:bldP spid="16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  <a:sym typeface="+mn-ea"/>
              </a:rPr>
              <a:t>5.2 ARM主机树莓派3B+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安装Ubuntu MATE18.04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ROS melodic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sz="1400">
                <a:solidFill>
                  <a:schemeClr val="bg1"/>
                </a:solidFill>
                <a:latin typeface="+mn-ea"/>
                <a:sym typeface="+mn-ea"/>
              </a:rPr>
              <a:t>装机软件与系统设置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右箭头 18"/>
          <p:cNvSpPr/>
          <p:nvPr>
            <p:custDataLst>
              <p:tags r:id="rId6"/>
            </p:custDataLst>
          </p:nvPr>
        </p:nvSpPr>
        <p:spPr>
          <a:xfrm>
            <a:off x="3002915" y="168338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图片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57670" y="815340"/>
            <a:ext cx="5014595" cy="22510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072255" y="1419860"/>
            <a:ext cx="195643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格式化microSD卡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烧录镜像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上电开机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23" name="左大括号 22"/>
          <p:cNvSpPr/>
          <p:nvPr/>
        </p:nvSpPr>
        <p:spPr>
          <a:xfrm>
            <a:off x="3960495" y="1466215"/>
            <a:ext cx="111760" cy="6445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2847340" y="6312535"/>
            <a:ext cx="52489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en-US" altLang="zh-CN" sz="1600" b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</a:rPr>
              <a:t>* </a:t>
            </a:r>
            <a:r>
              <a:rPr lang="zh-CN" altLang="en-US" sz="1600" b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</a:rPr>
              <a:t>具体操作步骤就不展开了，请看课本中对应的内容</a:t>
            </a:r>
            <a:endParaRPr lang="zh-CN" altLang="en-US" sz="1600" b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  <a:sym typeface="+mn-ea"/>
              </a:rPr>
              <a:t>5.2 ARM主机树莓派3B+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安装Ubuntu MATE18.04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安装ROS melodic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sz="1400">
                <a:solidFill>
                  <a:schemeClr val="bg1"/>
                </a:solidFill>
                <a:latin typeface="+mn-ea"/>
                <a:sym typeface="+mn-ea"/>
              </a:rPr>
              <a:t>装机软件与系统设置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右箭头 18"/>
          <p:cNvSpPr/>
          <p:nvPr>
            <p:custDataLst>
              <p:tags r:id="rId6"/>
            </p:custDataLst>
          </p:nvPr>
        </p:nvSpPr>
        <p:spPr>
          <a:xfrm>
            <a:off x="2620010" y="215392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778250" y="1591310"/>
            <a:ext cx="4271645" cy="1337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FF00"/>
                </a:solidFill>
              </a:rPr>
              <a:t>...</a:t>
            </a:r>
            <a:endParaRPr lang="zh-CN" altLang="en-US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FF00"/>
                </a:solidFill>
              </a:rPr>
              <a:t>sudo apt install ros-melodic-desktop-full</a:t>
            </a:r>
            <a:endParaRPr lang="zh-CN" altLang="en-US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FF00"/>
                </a:solidFill>
              </a:rPr>
              <a:t>...</a:t>
            </a:r>
            <a:endParaRPr lang="en-US" altLang="zh-CN">
              <a:solidFill>
                <a:srgbClr val="FFFF00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2847340" y="6312535"/>
            <a:ext cx="52489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en-US" altLang="zh-CN" sz="1600" b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</a:rPr>
              <a:t>* </a:t>
            </a:r>
            <a:r>
              <a:rPr lang="zh-CN" altLang="en-US" sz="1600" b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</a:rPr>
              <a:t>具体操作步骤就不展开了，请看课本中对应的内容</a:t>
            </a:r>
            <a:endParaRPr lang="zh-CN" altLang="en-US" sz="1600" b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55740" y="2395855"/>
            <a:ext cx="5220970" cy="3554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①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机器人的大脑，里面是啥样？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3" name="图片 2" descr="鸡你太美（下）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93950" y="3100705"/>
            <a:ext cx="3701415" cy="3356610"/>
          </a:xfrm>
          <a:prstGeom prst="rect">
            <a:avLst/>
          </a:prstGeom>
        </p:spPr>
      </p:pic>
      <p:pic>
        <p:nvPicPr>
          <p:cNvPr id="4" name="图片 3" descr="鸡你太美（上）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21330" y="1726565"/>
            <a:ext cx="2173605" cy="1385570"/>
          </a:xfrm>
          <a:prstGeom prst="rect">
            <a:avLst/>
          </a:prstGeom>
        </p:spPr>
      </p:pic>
      <p:sp>
        <p:nvSpPr>
          <p:cNvPr id="7" name="右箭头 6"/>
          <p:cNvSpPr/>
          <p:nvPr>
            <p:custDataLst>
              <p:tags r:id="rId10"/>
            </p:custDataLst>
          </p:nvPr>
        </p:nvSpPr>
        <p:spPr>
          <a:xfrm rot="540000">
            <a:off x="4773295" y="2832100"/>
            <a:ext cx="1624330" cy="295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>
            <p:custDataLst>
              <p:tags r:id="rId11"/>
            </p:custDataLst>
          </p:nvPr>
        </p:nvSpPr>
        <p:spPr>
          <a:xfrm rot="1260000">
            <a:off x="3996690" y="3248025"/>
            <a:ext cx="2451735" cy="295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形标注 11"/>
          <p:cNvSpPr/>
          <p:nvPr>
            <p:custDataLst>
              <p:tags r:id="rId12"/>
            </p:custDataLst>
          </p:nvPr>
        </p:nvSpPr>
        <p:spPr>
          <a:xfrm flipH="1">
            <a:off x="1252220" y="1871345"/>
            <a:ext cx="1564640" cy="838200"/>
          </a:xfrm>
          <a:prstGeom prst="wedgeEllipseCallout">
            <a:avLst>
              <a:gd name="adj1" fmla="val -73782"/>
              <a:gd name="adj2" fmla="val 875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鸡你太美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  <a:sym typeface="+mn-ea"/>
              </a:rPr>
              <a:t>5.2 ARM主机树莓派3B+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安装Ubuntu MATE18.04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ROS melodic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sz="1400">
                <a:solidFill>
                  <a:srgbClr val="FFFF00"/>
                </a:solidFill>
                <a:latin typeface="+mn-ea"/>
                <a:sym typeface="+mn-ea"/>
              </a:rPr>
              <a:t>装机软件与系统设置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19" name="右箭头 18"/>
          <p:cNvSpPr/>
          <p:nvPr>
            <p:custDataLst>
              <p:tags r:id="rId6"/>
            </p:custDataLst>
          </p:nvPr>
        </p:nvSpPr>
        <p:spPr>
          <a:xfrm>
            <a:off x="2712720" y="254317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4037965" y="1746885"/>
            <a:ext cx="2305685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开机自动登录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超级用户root密码创建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扩展SWAP空间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wifi连接设置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安装vim文本编辑器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安装ssh远程登录工具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USB外设绑定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ROS节点开机自启动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27" name="左大括号 26"/>
          <p:cNvSpPr/>
          <p:nvPr>
            <p:custDataLst>
              <p:tags r:id="rId8"/>
            </p:custDataLst>
          </p:nvPr>
        </p:nvSpPr>
        <p:spPr>
          <a:xfrm>
            <a:off x="3797300" y="1756410"/>
            <a:ext cx="111760" cy="18148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2847340" y="6312535"/>
            <a:ext cx="52489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en-US" altLang="zh-CN" sz="1600" b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</a:rPr>
              <a:t>* </a:t>
            </a:r>
            <a:r>
              <a:rPr lang="zh-CN" altLang="en-US" sz="1600" b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</a:rPr>
              <a:t>具体操作步骤就不展开了，请看课本中对应的内容</a:t>
            </a:r>
            <a:endParaRPr lang="zh-CN" altLang="en-US" sz="1600" b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46300" y="2000885"/>
            <a:ext cx="3674745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chemeClr val="accent1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5.1 X86与ARM主机对比</a:t>
            </a:r>
            <a:endParaRPr lang="zh-CN" altLang="en-US" sz="2000" b="1" spc="300">
              <a:solidFill>
                <a:srgbClr val="FFFF0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5.2 ARM主机树莓派3B+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5.3 ARM主机RK3399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5.4 ARM主机Jetson-tx2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5.5 分布式架构主机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sz="2000">
                <a:solidFill>
                  <a:srgbClr val="9CC2F0"/>
                </a:solidFill>
                <a:sym typeface="+mn-ea"/>
              </a:rPr>
              <a:t>5.3 ARM主机RK3399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073515" y="2437130"/>
            <a:ext cx="2645410" cy="205994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8953500" y="4846320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RK3588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93740" y="2459355"/>
            <a:ext cx="3016250" cy="2037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5859145" y="4846320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RK3568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76905" y="2459355"/>
            <a:ext cx="2480945" cy="201168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2974975" y="4846320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RK3399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68630" y="2459355"/>
            <a:ext cx="2572385" cy="199961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7"/>
            </p:custDataLst>
          </p:nvPr>
        </p:nvSpPr>
        <p:spPr>
          <a:xfrm>
            <a:off x="655320" y="4846320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RK3288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18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sz="2000">
                <a:solidFill>
                  <a:srgbClr val="9CC2F0"/>
                </a:solidFill>
                <a:sym typeface="+mn-ea"/>
              </a:rPr>
              <a:t>5.3 ARM主机RK3399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安装Ubuntu 18.04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ROS melodic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sz="1400">
                <a:solidFill>
                  <a:schemeClr val="bg1"/>
                </a:solidFill>
                <a:latin typeface="+mn-ea"/>
                <a:sym typeface="+mn-ea"/>
              </a:rPr>
              <a:t>装机软件与系统设置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73245" y="2602230"/>
            <a:ext cx="5191125" cy="16478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46300" y="2000885"/>
            <a:ext cx="3674745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chemeClr val="accent1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5.1 X86与ARM主机对比</a:t>
            </a:r>
            <a:endParaRPr lang="zh-CN" altLang="en-US" sz="2000" b="1" spc="300">
              <a:solidFill>
                <a:srgbClr val="FFFF0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5.2 ARM主机树莓派3B+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5.3 ARM主机RK3399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5.4 ARM主机Jetson-tx2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5.5 分布式架构主机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4418330" cy="496570"/>
          </a:xfrm>
        </p:spPr>
        <p:txBody>
          <a:bodyPr>
            <a:noAutofit/>
          </a:bodyPr>
          <a:p>
            <a:pPr algn="l"/>
            <a:r>
              <a:rPr sz="2000">
                <a:solidFill>
                  <a:srgbClr val="9CC2F0"/>
                </a:solidFill>
                <a:sym typeface="+mn-ea"/>
              </a:rPr>
              <a:t>5.4 ARM主机Jetson-tx2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7511415" y="4554855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Jetson AGX Xavier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5079365" y="4561840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Jetson Xavier NX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2694940" y="4552315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Jetson tx1/tx2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213360" y="4473575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Jetson tk1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5140" y="2309495"/>
            <a:ext cx="2171065" cy="21291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71470" y="3039110"/>
            <a:ext cx="1941195" cy="11049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057775" y="2375535"/>
            <a:ext cx="2292985" cy="20631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633970" y="2391410"/>
            <a:ext cx="1885950" cy="20072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958070" y="2752725"/>
            <a:ext cx="1734820" cy="148971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20"/>
            </p:custDataLst>
          </p:nvPr>
        </p:nvSpPr>
        <p:spPr>
          <a:xfrm>
            <a:off x="9710420" y="4561840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Jetson nano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安装Ubuntu 18.04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ROS melodic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sz="1400">
                <a:solidFill>
                  <a:schemeClr val="bg1"/>
                </a:solidFill>
                <a:latin typeface="+mn-ea"/>
                <a:sym typeface="+mn-ea"/>
              </a:rPr>
              <a:t>装机软件与系统设置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32410" y="597535"/>
            <a:ext cx="441833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sz="2000">
                <a:solidFill>
                  <a:srgbClr val="9CC2F0"/>
                </a:solidFill>
                <a:sym typeface="+mn-ea"/>
              </a:rPr>
              <a:t>5.4 ARM主机Jetson-tx2</a:t>
            </a:r>
            <a:endParaRPr lang="zh-CN" altLang="en-US" sz="2000">
              <a:solidFill>
                <a:srgbClr val="9CC2F0"/>
              </a:solidFill>
            </a:endParaRPr>
          </a:p>
        </p:txBody>
      </p:sp>
      <p:pic>
        <p:nvPicPr>
          <p:cNvPr id="6" name="图片 5" descr="图片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97375" y="1285240"/>
            <a:ext cx="4152900" cy="29718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4359275" y="4667250"/>
            <a:ext cx="335216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1">
                <a:solidFill>
                  <a:srgbClr val="FFFF00"/>
                </a:solidFill>
                <a:latin typeface="+mn-ea"/>
              </a:rPr>
              <a:t>特别之处：</a:t>
            </a:r>
            <a:endParaRPr lang="zh-CN" altLang="en-US" sz="1400" b="1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安装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OpenCV-GPU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加速版本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TensorFlow-GPU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加速版本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46300" y="2000885"/>
            <a:ext cx="3674745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chemeClr val="accent1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5.1 X86与ARM主机对比</a:t>
            </a:r>
            <a:endParaRPr lang="zh-CN" altLang="en-US" sz="2000" b="1" spc="300">
              <a:solidFill>
                <a:srgbClr val="FFFF0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5.2 ARM主机树莓派3B+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5.3 ARM主机RK3399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5.4 ARM主机Jetson-tx2</a:t>
            </a:r>
            <a:endParaRPr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5.5 分布式架构主机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32410" y="597535"/>
            <a:ext cx="441833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sz="2000">
                <a:solidFill>
                  <a:srgbClr val="9CC2F0"/>
                </a:solidFill>
                <a:sym typeface="+mn-ea"/>
              </a:rPr>
              <a:t>5.5 分布式架构主机</a:t>
            </a:r>
            <a:endParaRPr lang="zh-CN" altLang="en-US" sz="2000">
              <a:solidFill>
                <a:srgbClr val="9CC2F0"/>
              </a:solidFill>
            </a:endParaRPr>
          </a:p>
        </p:txBody>
      </p:sp>
      <p:pic>
        <p:nvPicPr>
          <p:cNvPr id="2" name="图片 1" descr="图片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95195" y="1466850"/>
            <a:ext cx="6523990" cy="422402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4351020" y="5777865"/>
            <a:ext cx="20027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分布式主机的组网方式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831705" y="3793490"/>
            <a:ext cx="2143125" cy="1814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4320" y="3783965"/>
            <a:ext cx="5080635" cy="1814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32410" y="597535"/>
            <a:ext cx="441833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sz="2000">
                <a:solidFill>
                  <a:srgbClr val="9CC2F0"/>
                </a:solidFill>
                <a:sym typeface="+mn-ea"/>
              </a:rPr>
              <a:t>5.5 分布式架构主机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6415" y="1486535"/>
            <a:ext cx="25260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网络通信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机器人程序的远程开发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右箭头 18"/>
          <p:cNvSpPr/>
          <p:nvPr>
            <p:custDataLst>
              <p:tags r:id="rId6"/>
            </p:custDataLst>
          </p:nvPr>
        </p:nvSpPr>
        <p:spPr>
          <a:xfrm>
            <a:off x="2339975" y="170751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图片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000" y="597535"/>
            <a:ext cx="5029835" cy="2729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765" y="4071620"/>
            <a:ext cx="1857375" cy="1200150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2585720" y="3990340"/>
            <a:ext cx="1026795" cy="467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节点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2585720" y="4878070"/>
            <a:ext cx="1026795" cy="467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节点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4027170" y="4458335"/>
            <a:ext cx="1026795" cy="467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节点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7" name="直接箭头连接符 16"/>
          <p:cNvCxnSpPr>
            <a:stCxn id="12" idx="3"/>
            <a:endCxn id="16" idx="0"/>
          </p:cNvCxnSpPr>
          <p:nvPr/>
        </p:nvCxnSpPr>
        <p:spPr>
          <a:xfrm>
            <a:off x="3612515" y="4224655"/>
            <a:ext cx="928370" cy="233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2"/>
            <a:endCxn id="14" idx="0"/>
          </p:cNvCxnSpPr>
          <p:nvPr/>
        </p:nvCxnSpPr>
        <p:spPr>
          <a:xfrm>
            <a:off x="3099435" y="4458335"/>
            <a:ext cx="0" cy="419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6" idx="2"/>
            <a:endCxn id="14" idx="3"/>
          </p:cNvCxnSpPr>
          <p:nvPr/>
        </p:nvCxnSpPr>
        <p:spPr>
          <a:xfrm flipH="1">
            <a:off x="3612515" y="4926330"/>
            <a:ext cx="928370" cy="186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3299460" y="4460875"/>
            <a:ext cx="19685" cy="382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076950" y="3793490"/>
            <a:ext cx="3300730" cy="1814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900" y="4081145"/>
            <a:ext cx="1857375" cy="120015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8177530" y="3999865"/>
            <a:ext cx="1026795" cy="467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节点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8177530" y="4887595"/>
            <a:ext cx="1026795" cy="467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节点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10400665" y="4878705"/>
            <a:ext cx="1026795" cy="467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节点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29" name="直接箭头连接符 28"/>
          <p:cNvCxnSpPr>
            <a:stCxn id="25" idx="2"/>
            <a:endCxn id="26" idx="0"/>
          </p:cNvCxnSpPr>
          <p:nvPr/>
        </p:nvCxnSpPr>
        <p:spPr>
          <a:xfrm>
            <a:off x="8691245" y="4467860"/>
            <a:ext cx="0" cy="419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8891270" y="4470400"/>
            <a:ext cx="19685" cy="382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6050" y="3913505"/>
            <a:ext cx="1216025" cy="930275"/>
          </a:xfrm>
          <a:prstGeom prst="rect">
            <a:avLst/>
          </a:prstGeom>
        </p:spPr>
      </p:pic>
      <p:cxnSp>
        <p:nvCxnSpPr>
          <p:cNvPr id="34" name="直接箭头连接符 33"/>
          <p:cNvCxnSpPr>
            <a:stCxn id="27" idx="1"/>
            <a:endCxn id="26" idx="3"/>
          </p:cNvCxnSpPr>
          <p:nvPr/>
        </p:nvCxnSpPr>
        <p:spPr>
          <a:xfrm flipH="1">
            <a:off x="9204325" y="5113020"/>
            <a:ext cx="1196340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5" idx="3"/>
          </p:cNvCxnSpPr>
          <p:nvPr/>
        </p:nvCxnSpPr>
        <p:spPr>
          <a:xfrm>
            <a:off x="9204325" y="4234180"/>
            <a:ext cx="1182370" cy="753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341755" y="5607685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节点通信（单机版）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32700" y="5699125"/>
            <a:ext cx="21990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节点通信（联网版）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12" grpId="0" animBg="1"/>
      <p:bldP spid="14" grpId="0" animBg="1"/>
      <p:bldP spid="16" grpId="0" animBg="1"/>
      <p:bldP spid="36" grpId="0"/>
      <p:bldP spid="33" grpId="0" animBg="1"/>
      <p:bldP spid="23" grpId="0" animBg="1"/>
      <p:bldP spid="25" grpId="0" animBg="1"/>
      <p:bldP spid="26" grpId="0" animBg="1"/>
      <p:bldP spid="27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①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机器人的大脑，里面是啥样？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3" name="图片 2" descr="鸡你太美（下）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84625" y="3329305"/>
            <a:ext cx="3701415" cy="3356610"/>
          </a:xfrm>
          <a:prstGeom prst="rect">
            <a:avLst/>
          </a:prstGeom>
        </p:spPr>
      </p:pic>
      <p:pic>
        <p:nvPicPr>
          <p:cNvPr id="4" name="图片 3" descr="鸡你太美（上）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6840000">
            <a:off x="6263005" y="2266315"/>
            <a:ext cx="2173605" cy="1385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919845" y="3357880"/>
            <a:ext cx="2752725" cy="2590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70780" y="1776095"/>
            <a:ext cx="1482090" cy="975360"/>
          </a:xfrm>
          <a:prstGeom prst="rect">
            <a:avLst/>
          </a:prstGeom>
        </p:spPr>
      </p:pic>
      <p:sp>
        <p:nvSpPr>
          <p:cNvPr id="18" name="左箭头 17"/>
          <p:cNvSpPr/>
          <p:nvPr>
            <p:custDataLst>
              <p:tags r:id="rId13"/>
            </p:custDataLst>
          </p:nvPr>
        </p:nvSpPr>
        <p:spPr>
          <a:xfrm rot="1620000">
            <a:off x="6123940" y="3201035"/>
            <a:ext cx="3526790" cy="3022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40665" y="2696210"/>
            <a:ext cx="3636010" cy="369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FF00"/>
                </a:solidFill>
              </a:rPr>
              <a:t>void main()</a:t>
            </a:r>
            <a:endParaRPr lang="en-US" altLang="zh-CN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{</a:t>
            </a:r>
            <a:endParaRPr lang="en-US" altLang="zh-CN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    img = input(“vid0”);</a:t>
            </a:r>
            <a:endParaRPr lang="en-US" altLang="zh-CN">
              <a:solidFill>
                <a:srgbClr val="FFFF00"/>
              </a:solidFill>
            </a:endParaRPr>
          </a:p>
          <a:p>
            <a:endParaRPr lang="en-US" altLang="zh-CN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    flag1 = detect(img,“</a:t>
            </a:r>
            <a:r>
              <a:rPr lang="zh-CN" altLang="en-US">
                <a:solidFill>
                  <a:srgbClr val="FFFF00"/>
                </a:solidFill>
              </a:rPr>
              <a:t>背带裤</a:t>
            </a:r>
            <a:r>
              <a:rPr lang="en-US" altLang="zh-CN">
                <a:solidFill>
                  <a:srgbClr val="FFFF00"/>
                </a:solidFill>
              </a:rPr>
              <a:t>”)</a:t>
            </a:r>
            <a:r>
              <a:rPr lang="zh-CN" altLang="en-US">
                <a:solidFill>
                  <a:srgbClr val="FFFF00"/>
                </a:solidFill>
              </a:rPr>
              <a:t>；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  <a:sym typeface="+mn-ea"/>
              </a:rPr>
              <a:t>    flag2 = detect(img,“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中分头</a:t>
            </a:r>
            <a:r>
              <a:rPr lang="en-US" altLang="zh-CN">
                <a:solidFill>
                  <a:srgbClr val="FFFF00"/>
                </a:solidFill>
                <a:sym typeface="+mn-ea"/>
              </a:rPr>
              <a:t>”)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；</a:t>
            </a:r>
            <a:endParaRPr lang="zh-CN" altLang="en-US">
              <a:solidFill>
                <a:srgbClr val="FFFF00"/>
              </a:solidFill>
              <a:sym typeface="+mn-ea"/>
            </a:endParaRPr>
          </a:p>
          <a:p>
            <a:r>
              <a:rPr lang="en-US" altLang="zh-CN">
                <a:solidFill>
                  <a:srgbClr val="FFFF00"/>
                </a:solidFill>
                <a:sym typeface="+mn-ea"/>
              </a:rPr>
              <a:t>    flag3 = detect(img,“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篮球</a:t>
            </a:r>
            <a:r>
              <a:rPr lang="en-US" altLang="zh-CN">
                <a:solidFill>
                  <a:srgbClr val="FFFF00"/>
                </a:solidFill>
                <a:sym typeface="+mn-ea"/>
              </a:rPr>
              <a:t>”)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；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 </a:t>
            </a:r>
            <a:r>
              <a:rPr lang="en-US" altLang="zh-CN">
                <a:solidFill>
                  <a:srgbClr val="FFFF00"/>
                </a:solidFill>
              </a:rPr>
              <a:t>   if(flag1 &amp; </a:t>
            </a:r>
            <a:r>
              <a:rPr lang="en-US" altLang="zh-CN">
                <a:solidFill>
                  <a:srgbClr val="FFFF00"/>
                </a:solidFill>
                <a:sym typeface="+mn-ea"/>
              </a:rPr>
              <a:t>flag2 &amp; flag2</a:t>
            </a:r>
            <a:r>
              <a:rPr lang="en-US" altLang="zh-CN">
                <a:solidFill>
                  <a:srgbClr val="FFFF00"/>
                </a:solidFill>
              </a:rPr>
              <a:t>)</a:t>
            </a:r>
            <a:endParaRPr lang="en-US" altLang="zh-CN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    {</a:t>
            </a:r>
            <a:endParaRPr lang="en-US" altLang="zh-CN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        output(“</a:t>
            </a:r>
            <a:r>
              <a:rPr lang="zh-CN" altLang="en-US">
                <a:solidFill>
                  <a:srgbClr val="FFFF00"/>
                </a:solidFill>
              </a:rPr>
              <a:t>鸡你太美</a:t>
            </a:r>
            <a:r>
              <a:rPr lang="en-US" altLang="zh-CN">
                <a:solidFill>
                  <a:srgbClr val="FFFF00"/>
                </a:solidFill>
              </a:rPr>
              <a:t>”)</a:t>
            </a:r>
            <a:r>
              <a:rPr lang="zh-CN" altLang="en-US">
                <a:solidFill>
                  <a:srgbClr val="FFFF00"/>
                </a:solidFill>
              </a:rPr>
              <a:t>；</a:t>
            </a:r>
            <a:endParaRPr lang="en-US" altLang="zh-CN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    }</a:t>
            </a:r>
            <a:endParaRPr lang="en-US" altLang="zh-CN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}</a:t>
            </a:r>
            <a:endParaRPr lang="en-US" altLang="zh-CN">
              <a:solidFill>
                <a:srgbClr val="FFFF00"/>
              </a:solidFill>
            </a:endParaRPr>
          </a:p>
        </p:txBody>
      </p:sp>
      <p:sp>
        <p:nvSpPr>
          <p:cNvPr id="12" name="椭圆形标注 11"/>
          <p:cNvSpPr/>
          <p:nvPr>
            <p:custDataLst>
              <p:tags r:id="rId15"/>
            </p:custDataLst>
          </p:nvPr>
        </p:nvSpPr>
        <p:spPr>
          <a:xfrm flipH="1">
            <a:off x="3406140" y="3233420"/>
            <a:ext cx="1564640" cy="838200"/>
          </a:xfrm>
          <a:prstGeom prst="wedgeEllipseCallout">
            <a:avLst>
              <a:gd name="adj1" fmla="val -74391"/>
              <a:gd name="adj2" fmla="val -18181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鸡你太美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直角上箭头 19"/>
          <p:cNvSpPr/>
          <p:nvPr>
            <p:custDataLst>
              <p:tags r:id="rId16"/>
            </p:custDataLst>
          </p:nvPr>
        </p:nvSpPr>
        <p:spPr>
          <a:xfrm rot="10800000">
            <a:off x="1570355" y="1824355"/>
            <a:ext cx="3399790" cy="931545"/>
          </a:xfrm>
          <a:prstGeom prst="bentUpArrow">
            <a:avLst>
              <a:gd name="adj1" fmla="val 13720"/>
              <a:gd name="adj2" fmla="val 25000"/>
              <a:gd name="adj3" fmla="val 30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直角上箭头 20"/>
          <p:cNvSpPr/>
          <p:nvPr>
            <p:custDataLst>
              <p:tags r:id="rId17"/>
            </p:custDataLst>
          </p:nvPr>
        </p:nvSpPr>
        <p:spPr>
          <a:xfrm rot="16200000" flipV="1">
            <a:off x="3723640" y="1490980"/>
            <a:ext cx="634365" cy="18586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8"/>
            </p:custDataLst>
          </p:nvPr>
        </p:nvSpPr>
        <p:spPr>
          <a:xfrm>
            <a:off x="1111250" y="2103120"/>
            <a:ext cx="788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input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2352675" y="2106295"/>
            <a:ext cx="84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output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2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bldLvl="0" animBg="1"/>
      <p:bldP spid="19" grpId="0" animBg="1"/>
      <p:bldP spid="21" grpId="0" bldLvl="0" animBg="1"/>
      <p:bldP spid="12" grpId="0" animBg="1"/>
      <p:bldP spid="23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32410" y="597535"/>
            <a:ext cx="441833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sz="2000">
                <a:solidFill>
                  <a:srgbClr val="9CC2F0"/>
                </a:solidFill>
                <a:sym typeface="+mn-ea"/>
              </a:rPr>
              <a:t>5.5 分布式架构主机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6415" y="1486535"/>
            <a:ext cx="25260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网络通信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机器人程序的远程开发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右箭头 18"/>
          <p:cNvSpPr/>
          <p:nvPr>
            <p:custDataLst>
              <p:tags r:id="rId6"/>
            </p:custDataLst>
          </p:nvPr>
        </p:nvSpPr>
        <p:spPr>
          <a:xfrm>
            <a:off x="2339975" y="170751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图片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32810" y="950595"/>
            <a:ext cx="7987030" cy="375983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5811520" y="4897755"/>
            <a:ext cx="30111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网络通信的环境变量设置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32410" y="597535"/>
            <a:ext cx="441833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sz="2000">
                <a:solidFill>
                  <a:srgbClr val="9CC2F0"/>
                </a:solidFill>
                <a:sym typeface="+mn-ea"/>
              </a:rPr>
              <a:t>5.5 分布式架构主机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6415" y="1486535"/>
            <a:ext cx="25260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ROS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网络通信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机器人程序的远程开发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9" name="右箭头 18"/>
          <p:cNvSpPr/>
          <p:nvPr>
            <p:custDataLst>
              <p:tags r:id="rId6"/>
            </p:custDataLst>
          </p:nvPr>
        </p:nvSpPr>
        <p:spPr>
          <a:xfrm>
            <a:off x="2830830" y="211963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3979545" y="1652905"/>
            <a:ext cx="1592580" cy="1060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SSH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远程登录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rviz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远程调试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远程文件挂载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23" name="左大括号 22"/>
          <p:cNvSpPr/>
          <p:nvPr>
            <p:custDataLst>
              <p:tags r:id="rId8"/>
            </p:custDataLst>
          </p:nvPr>
        </p:nvSpPr>
        <p:spPr>
          <a:xfrm>
            <a:off x="3791585" y="1908810"/>
            <a:ext cx="111760" cy="6445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300" y="1873250"/>
            <a:ext cx="11261090" cy="1568450"/>
          </a:xfrm>
          <a:prstGeom prst="rect">
            <a:avLst/>
          </a:prstGeom>
          <a:noFill/>
          <a:ln w="6350">
            <a:noFill/>
            <a:prstDash val="solid"/>
          </a:ln>
        </p:spPr>
        <p:txBody>
          <a:bodyPr wrap="square" rtlCol="0">
            <a:spAutoFit/>
          </a:bodyPr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例程源码下载：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https://github.com/xiihoo/Books_Robot_SLAM_Navigation</a:t>
            </a:r>
            <a:endParaRPr 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课件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PPT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www.xiihoo.com</a:t>
            </a:r>
            <a:endParaRPr lang="en-US" alt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75565"/>
            <a:ext cx="4804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rgbClr val="BEBEBE"/>
                </a:solidFill>
              </a:rPr>
              <a:t>《机器人</a:t>
            </a:r>
            <a:r>
              <a:rPr lang="en-US" altLang="zh-CN" sz="1200">
                <a:solidFill>
                  <a:srgbClr val="BEBEBE"/>
                </a:solidFill>
              </a:rPr>
              <a:t>SLAM</a:t>
            </a:r>
            <a:r>
              <a:rPr lang="zh-CN" altLang="en-US" sz="12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张虎</a:t>
            </a:r>
            <a:r>
              <a:rPr lang="en-US" altLang="zh-CN" sz="1200">
                <a:solidFill>
                  <a:srgbClr val="BEBEBE"/>
                </a:solidFill>
              </a:rPr>
              <a:t> </a:t>
            </a:r>
            <a:r>
              <a:rPr lang="zh-CN" altLang="en-US" sz="1200">
                <a:solidFill>
                  <a:srgbClr val="BEBEBE"/>
                </a:solidFill>
              </a:rPr>
              <a:t>著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机械工业出版社</a:t>
            </a:r>
            <a:endParaRPr lang="zh-CN" altLang="en-US" sz="1200">
              <a:solidFill>
                <a:srgbClr val="BEBEB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56230" y="2445385"/>
            <a:ext cx="6479540" cy="1144270"/>
          </a:xfrm>
        </p:spPr>
        <p:txBody>
          <a:bodyPr>
            <a:noAutofit/>
          </a:bodyPr>
          <a:p>
            <a:pPr algn="ctr">
              <a:lnSpc>
                <a:spcPct val="200000"/>
              </a:lnSpc>
            </a:pPr>
            <a:r>
              <a:rPr lang="zh-CN" altLang="en-US" sz="4800">
                <a:solidFill>
                  <a:srgbClr val="9CC2F0"/>
                </a:solidFill>
                <a:sym typeface="+mn-ea"/>
              </a:rPr>
              <a:t>敬请关注</a:t>
            </a:r>
            <a:r>
              <a:rPr lang="en-US" altLang="zh-CN" sz="4800">
                <a:solidFill>
                  <a:srgbClr val="9CC2F0"/>
                </a:solidFill>
                <a:sym typeface="+mn-ea"/>
              </a:rPr>
              <a:t>,</a:t>
            </a:r>
            <a:r>
              <a:rPr lang="zh-CN" altLang="en-US" sz="4800">
                <a:solidFill>
                  <a:srgbClr val="9CC2F0"/>
                </a:solidFill>
              </a:rPr>
              <a:t>长期更新</a:t>
            </a:r>
            <a:r>
              <a:rPr lang="en-US" altLang="zh-CN" sz="4800">
                <a:solidFill>
                  <a:srgbClr val="9CC2F0"/>
                </a:solidFill>
              </a:rPr>
              <a:t>...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925445" y="3589655"/>
            <a:ext cx="6479540" cy="11442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zh-CN" altLang="en-US" sz="4800" b="0">
                <a:solidFill>
                  <a:srgbClr val="FF0000"/>
                </a:solidFill>
              </a:rPr>
              <a:t>下集预告</a:t>
            </a:r>
            <a:r>
              <a:rPr lang="en-US" altLang="zh-CN" sz="4800">
                <a:solidFill>
                  <a:srgbClr val="9CC2F0"/>
                </a:solidFill>
              </a:rPr>
              <a:t>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①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机器人的大脑，里面是啥样？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366645" y="2061210"/>
            <a:ext cx="672147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olidFill>
                  <a:schemeClr val="bg1"/>
                </a:solidFill>
              </a:rPr>
              <a:t>机器人的大脑，其实就是搭载在机器人上的计算机</a:t>
            </a:r>
            <a:endParaRPr lang="zh-CN" altLang="en-US" sz="18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16935" y="3133725"/>
            <a:ext cx="4238625" cy="27908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②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计算机，究竟是怎么工作的？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3" name="图片 2" descr="熊猫头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31360" y="3554730"/>
            <a:ext cx="2304415" cy="166306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4562475" y="5143500"/>
            <a:ext cx="2276475" cy="8953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萌新小白</a:t>
            </a:r>
            <a:endParaRPr lang="zh-CN" altLang="en-US"/>
          </a:p>
          <a:p>
            <a:pPr algn="ctr"/>
            <a:r>
              <a:rPr lang="zh-CN" altLang="en-US"/>
              <a:t>（电脑文盲）</a:t>
            </a:r>
            <a:endParaRPr lang="zh-CN" altLang="en-US"/>
          </a:p>
        </p:txBody>
      </p:sp>
      <p:sp>
        <p:nvSpPr>
          <p:cNvPr id="5" name="云形 4"/>
          <p:cNvSpPr/>
          <p:nvPr>
            <p:custDataLst>
              <p:tags r:id="rId8"/>
            </p:custDataLst>
          </p:nvPr>
        </p:nvSpPr>
        <p:spPr>
          <a:xfrm>
            <a:off x="2680970" y="2263775"/>
            <a:ext cx="3046730" cy="10217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CPU/GPU/FPGA</a:t>
            </a:r>
            <a:endParaRPr lang="en-US" altLang="zh-CN"/>
          </a:p>
        </p:txBody>
      </p:sp>
      <p:sp>
        <p:nvSpPr>
          <p:cNvPr id="8" name="云形 7"/>
          <p:cNvSpPr/>
          <p:nvPr>
            <p:custDataLst>
              <p:tags r:id="rId9"/>
            </p:custDataLst>
          </p:nvPr>
        </p:nvSpPr>
        <p:spPr>
          <a:xfrm>
            <a:off x="1137920" y="4714875"/>
            <a:ext cx="2856865" cy="10217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4GB/8GB/16GB</a:t>
            </a:r>
            <a:endParaRPr lang="en-US" altLang="zh-CN"/>
          </a:p>
        </p:txBody>
      </p:sp>
      <p:sp>
        <p:nvSpPr>
          <p:cNvPr id="9" name="云形 8"/>
          <p:cNvSpPr/>
          <p:nvPr>
            <p:custDataLst>
              <p:tags r:id="rId10"/>
            </p:custDataLst>
          </p:nvPr>
        </p:nvSpPr>
        <p:spPr>
          <a:xfrm>
            <a:off x="1553210" y="3441700"/>
            <a:ext cx="2856865" cy="10217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单核</a:t>
            </a:r>
            <a:r>
              <a:rPr lang="en-US" altLang="zh-CN"/>
              <a:t>/</a:t>
            </a:r>
            <a:r>
              <a:rPr lang="zh-CN" altLang="en-US"/>
              <a:t>双核</a:t>
            </a:r>
            <a:r>
              <a:rPr lang="en-US" altLang="zh-CN"/>
              <a:t>/</a:t>
            </a:r>
            <a:r>
              <a:rPr lang="zh-CN" altLang="en-US"/>
              <a:t>四核</a:t>
            </a:r>
            <a:endParaRPr lang="zh-CN" altLang="en-US"/>
          </a:p>
        </p:txBody>
      </p:sp>
      <p:sp>
        <p:nvSpPr>
          <p:cNvPr id="10" name="云形 9"/>
          <p:cNvSpPr/>
          <p:nvPr>
            <p:custDataLst>
              <p:tags r:id="rId11"/>
            </p:custDataLst>
          </p:nvPr>
        </p:nvSpPr>
        <p:spPr>
          <a:xfrm>
            <a:off x="7700645" y="5329555"/>
            <a:ext cx="1971675" cy="10217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32</a:t>
            </a:r>
            <a:r>
              <a:rPr lang="zh-CN" altLang="en-US"/>
              <a:t>位</a:t>
            </a:r>
            <a:r>
              <a:rPr lang="en-US" altLang="zh-CN"/>
              <a:t>/64</a:t>
            </a:r>
            <a:r>
              <a:rPr lang="zh-CN" altLang="en-US"/>
              <a:t>位</a:t>
            </a:r>
            <a:endParaRPr lang="zh-CN" altLang="en-US"/>
          </a:p>
        </p:txBody>
      </p:sp>
      <p:sp>
        <p:nvSpPr>
          <p:cNvPr id="12" name="云形 11"/>
          <p:cNvSpPr/>
          <p:nvPr>
            <p:custDataLst>
              <p:tags r:id="rId12"/>
            </p:custDataLst>
          </p:nvPr>
        </p:nvSpPr>
        <p:spPr>
          <a:xfrm>
            <a:off x="6026150" y="1979930"/>
            <a:ext cx="1971675" cy="10217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独显</a:t>
            </a:r>
            <a:r>
              <a:rPr lang="en-US" altLang="zh-CN"/>
              <a:t>/</a:t>
            </a:r>
            <a:r>
              <a:rPr lang="zh-CN" altLang="en-US"/>
              <a:t>集显</a:t>
            </a:r>
            <a:endParaRPr lang="zh-CN" altLang="en-US"/>
          </a:p>
        </p:txBody>
      </p:sp>
      <p:sp>
        <p:nvSpPr>
          <p:cNvPr id="14" name="云形 13"/>
          <p:cNvSpPr/>
          <p:nvPr>
            <p:custDataLst>
              <p:tags r:id="rId13"/>
            </p:custDataLst>
          </p:nvPr>
        </p:nvSpPr>
        <p:spPr>
          <a:xfrm>
            <a:off x="6835775" y="3001645"/>
            <a:ext cx="3199765" cy="10217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机械硬盘</a:t>
            </a:r>
            <a:r>
              <a:rPr lang="en-US" altLang="zh-CN"/>
              <a:t>/</a:t>
            </a:r>
            <a:r>
              <a:rPr lang="zh-CN" altLang="en-US"/>
              <a:t>固态硬盘</a:t>
            </a:r>
            <a:endParaRPr lang="zh-CN" altLang="en-US"/>
          </a:p>
        </p:txBody>
      </p:sp>
      <p:sp>
        <p:nvSpPr>
          <p:cNvPr id="16" name="云形 15"/>
          <p:cNvSpPr/>
          <p:nvPr>
            <p:custDataLst>
              <p:tags r:id="rId14"/>
            </p:custDataLst>
          </p:nvPr>
        </p:nvSpPr>
        <p:spPr>
          <a:xfrm>
            <a:off x="7451725" y="4121785"/>
            <a:ext cx="3608705" cy="10217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Windows/Mac/Linux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5" grpId="0" animBg="1"/>
      <p:bldP spid="12" grpId="0" animBg="1"/>
      <p:bldP spid="14" grpId="0" animBg="1"/>
      <p:bldP spid="16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>
            <p:custDataLst>
              <p:tags r:id="rId2"/>
            </p:custDataLst>
          </p:nvPr>
        </p:nvSpPr>
        <p:spPr>
          <a:xfrm>
            <a:off x="3686810" y="1630680"/>
            <a:ext cx="4592955" cy="2245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②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计算机，究竟是怎么工作的？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6"/>
            </p:custDataLst>
          </p:nvPr>
        </p:nvSpPr>
        <p:spPr>
          <a:xfrm>
            <a:off x="8509000" y="581025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硬件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8509000" y="1257300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软件</a:t>
            </a:r>
            <a:endParaRPr lang="zh-CN" altLang="en-US"/>
          </a:p>
        </p:txBody>
      </p:sp>
      <p:sp>
        <p:nvSpPr>
          <p:cNvPr id="17" name="左大括号 16"/>
          <p:cNvSpPr/>
          <p:nvPr>
            <p:custDataLst>
              <p:tags r:id="rId8"/>
            </p:custDataLst>
          </p:nvPr>
        </p:nvSpPr>
        <p:spPr>
          <a:xfrm>
            <a:off x="8220075" y="685800"/>
            <a:ext cx="171450" cy="8953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1213485" y="3230245"/>
            <a:ext cx="6506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计算机</a:t>
            </a:r>
            <a:r>
              <a:rPr lang="en-US" altLang="zh-CN" sz="2400" b="1">
                <a:solidFill>
                  <a:schemeClr val="bg1"/>
                </a:solidFill>
              </a:rPr>
              <a:t>            =        CPU            +             </a:t>
            </a:r>
            <a:r>
              <a:rPr lang="zh-CN" altLang="en-US" sz="2400" b="1">
                <a:solidFill>
                  <a:schemeClr val="bg1"/>
                </a:solidFill>
              </a:rPr>
              <a:t>外设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6895" y="3876675"/>
            <a:ext cx="2603500" cy="1714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26205" y="4210050"/>
            <a:ext cx="1019175" cy="10287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687820" y="3981450"/>
            <a:ext cx="1821180" cy="4591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802120" y="4595495"/>
            <a:ext cx="1557655" cy="22002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752840" y="3585210"/>
            <a:ext cx="1934210" cy="14770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694420" y="5233670"/>
            <a:ext cx="2078355" cy="12382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 rot="16200000">
            <a:off x="5041900" y="1544320"/>
            <a:ext cx="1599565" cy="192024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87550" y="2413635"/>
            <a:ext cx="7125335" cy="34575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②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计算机，究竟是怎么工作的？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7"/>
            </p:custDataLst>
          </p:nvPr>
        </p:nvSpPr>
        <p:spPr>
          <a:xfrm>
            <a:off x="8509000" y="581025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硬件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8"/>
            </p:custDataLst>
          </p:nvPr>
        </p:nvSpPr>
        <p:spPr>
          <a:xfrm>
            <a:off x="8509000" y="1257300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软件</a:t>
            </a:r>
            <a:endParaRPr lang="zh-CN" altLang="en-US"/>
          </a:p>
        </p:txBody>
      </p:sp>
      <p:sp>
        <p:nvSpPr>
          <p:cNvPr id="17" name="左大括号 16"/>
          <p:cNvSpPr/>
          <p:nvPr>
            <p:custDataLst>
              <p:tags r:id="rId9"/>
            </p:custDataLst>
          </p:nvPr>
        </p:nvSpPr>
        <p:spPr>
          <a:xfrm>
            <a:off x="8220075" y="685800"/>
            <a:ext cx="171450" cy="8953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9799955" y="3056890"/>
            <a:ext cx="14274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</a:rPr>
              <a:t>冯诺依曼体系：</a:t>
            </a:r>
            <a:endParaRPr lang="zh-CN" altLang="en-US" sz="1400" b="1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控制器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运算器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存储器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输入设备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输出设备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2252345" y="1521460"/>
            <a:ext cx="672147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olidFill>
                  <a:schemeClr val="bg1"/>
                </a:solidFill>
                <a:sym typeface="+mn-ea"/>
              </a:rPr>
              <a:t>程序在计算机中的运行过程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61440" y="850900"/>
            <a:ext cx="850265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②</a:t>
            </a: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00"/>
                </a:solidFill>
              </a:rPr>
              <a:t>计算机，究竟是怎么工作的？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8509000" y="581025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硬件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8509000" y="1257300"/>
            <a:ext cx="1086485" cy="4000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软件</a:t>
            </a:r>
            <a:endParaRPr lang="zh-CN" altLang="en-US"/>
          </a:p>
        </p:txBody>
      </p:sp>
      <p:sp>
        <p:nvSpPr>
          <p:cNvPr id="17" name="左大括号 16"/>
          <p:cNvSpPr/>
          <p:nvPr>
            <p:custDataLst>
              <p:tags r:id="rId7"/>
            </p:custDataLst>
          </p:nvPr>
        </p:nvSpPr>
        <p:spPr>
          <a:xfrm>
            <a:off x="8220075" y="685800"/>
            <a:ext cx="171450" cy="8953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2252345" y="1521460"/>
            <a:ext cx="6721475" cy="57594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olidFill>
                  <a:schemeClr val="bg1"/>
                </a:solidFill>
                <a:sym typeface="+mn-ea"/>
              </a:rPr>
              <a:t>程序在计算机中的运行过程</a:t>
            </a:r>
            <a:endParaRPr lang="zh-CN" altLang="en-US" sz="180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39290" y="2207895"/>
            <a:ext cx="7677150" cy="41529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1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3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  <p:tag name="KSO_WM_UNIT_MEDIACOVER_TEXT" val="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5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7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0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  <p:tag name="KSO_WM_UNIT_MEDIACOVER_TEXT" val=""/>
</p:tagLst>
</file>

<file path=ppt/tags/tag2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4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4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4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4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6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9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1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5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5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5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5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5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7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72.xml><?xml version="1.0" encoding="utf-8"?>
<p:tagLst xmlns:p="http://schemas.openxmlformats.org/presentationml/2006/main">
  <p:tag name="KSO_WM_UNIT_TABLE_BEAUTIFY" val="smartTable{18428e50-0018-4280-aa14-92e7576fd3fb}"/>
  <p:tag name="TABLE_ENDDRAG_ORIGIN_RECT" val="754*178"/>
  <p:tag name="TABLE_ENDDRAG_RECT" val="144*215*754*178"/>
</p:tagLst>
</file>

<file path=ppt/tags/tag37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  <p:tag name="KSO_WM_UNIT_MEDIACOVER_TEXT" val=""/>
</p:tagLst>
</file>

<file path=ppt/tags/tag3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7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7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7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8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83.xml><?xml version="1.0" encoding="utf-8"?>
<p:tagLst xmlns:p="http://schemas.openxmlformats.org/presentationml/2006/main">
  <p:tag name="KSO_WM_UNIT_PLACING_PICTURE_USER_VIEWPORT" val="{&quot;height&quot;:2175,&quot;width&quot;:3150}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9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9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9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9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4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0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0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0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4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1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4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4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3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3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4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4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4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4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4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4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6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4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7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7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4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7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7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4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8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8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4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9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49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9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9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9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5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50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509.xml><?xml version="1.0" encoding="utf-8"?>
<p:tagLst xmlns:p="http://schemas.openxmlformats.org/presentationml/2006/main">
  <p:tag name="COMMONDATA" val="eyJoZGlkIjoiOWYxMzdiMzlkOTg3NDY4NzhiNDg4YWUyODc4NjdlZDcifQ=="/>
  <p:tag name="KSO_WPP_MARK_KEY" val="04e43911-1418-414f-824d-f83894894f4a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4.xml><?xml version="1.0" encoding="utf-8"?>
<p:tagLst xmlns:p="http://schemas.openxmlformats.org/presentationml/2006/main">
  <p:tag name="KSO_WM_UNIT_PLACING_PICTURE_USER_VIEWPORT" val="{&quot;height&quot;:5286,&quot;width&quot;:5829}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PLACING_PICTURE_USER_VIEWPORT" val="{&quot;height&quot;:2182,&quot;width&quot;:3423}"/>
</p:tagLst>
</file>

<file path=ppt/tags/tag7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3.xml><?xml version="1.0" encoding="utf-8"?>
<p:tagLst xmlns:p="http://schemas.openxmlformats.org/presentationml/2006/main">
  <p:tag name="KSO_WM_UNIT_PLACING_PICTURE_USER_VIEWPORT" val="{&quot;height&quot;:5286,&quot;width&quot;:5829}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PLACING_PICTURE_USER_VIEWPORT" val="{&quot;height&quot;:2182,&quot;width&quot;:3423}"/>
  <p:tag name="KSO_WM_UNIT_MEDIACOVER_TEXT" val=""/>
</p:tagLst>
</file>

<file path=ppt/tags/tag8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7227</Words>
  <Application>WPS 演示</Application>
  <PresentationFormat>宽屏</PresentationFormat>
  <Paragraphs>889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Times New Roman</vt:lpstr>
      <vt:lpstr>Office 主题​​</vt:lpstr>
      <vt:lpstr>第1季 第5章：机器人主机 </vt:lpstr>
      <vt:lpstr>本书内容安排</vt:lpstr>
      <vt:lpstr>① 机器人的大脑，里面是啥样？</vt:lpstr>
      <vt:lpstr>① 机器人的大脑，里面是啥样？</vt:lpstr>
      <vt:lpstr>① 机器人的大脑，里面是啥样？</vt:lpstr>
      <vt:lpstr>② 计算机，究竟是怎么工作的？</vt:lpstr>
      <vt:lpstr>② 计算机，究竟是怎么工作的？</vt:lpstr>
      <vt:lpstr>② 计算机，究竟是怎么工作的？</vt:lpstr>
      <vt:lpstr>② 计算机，究竟是怎么工作的？</vt:lpstr>
      <vt:lpstr>② 计算机，究竟是怎么工作的？</vt:lpstr>
      <vt:lpstr>② 计算机，究竟是怎么工作的？</vt:lpstr>
      <vt:lpstr>③ 电脑大神 or 电脑文盲</vt:lpstr>
      <vt:lpstr>③ 电脑大神 or 电脑文盲</vt:lpstr>
      <vt:lpstr>③ 电脑大神 or 电脑文盲</vt:lpstr>
      <vt:lpstr>③ 电脑大神 or 电脑文盲</vt:lpstr>
      <vt:lpstr>③ 电脑大神 or 电脑文盲</vt:lpstr>
      <vt:lpstr>③ 电脑大神 or 电脑文盲</vt:lpstr>
      <vt:lpstr>④ 机器人主机，你真的选对了吗？</vt:lpstr>
      <vt:lpstr>内容概要</vt:lpstr>
      <vt:lpstr>5.1 X86与ARM主机对比</vt:lpstr>
      <vt:lpstr>5.1 X86与ARM主机对比</vt:lpstr>
      <vt:lpstr>5.1 X86与ARM主机对比</vt:lpstr>
      <vt:lpstr>5.1 X86与ARM主机对比</vt:lpstr>
      <vt:lpstr>内容概要</vt:lpstr>
      <vt:lpstr>5.2 ARM主机树莓派3B+</vt:lpstr>
      <vt:lpstr>5.2 ARM主机树莓派3B+</vt:lpstr>
      <vt:lpstr>5.2 ARM主机树莓派3B+</vt:lpstr>
      <vt:lpstr>5.2 ARM主机树莓派3B+</vt:lpstr>
      <vt:lpstr>5.2 ARM主机树莓派3B+</vt:lpstr>
      <vt:lpstr>5.2 ARM主机树莓派3B+</vt:lpstr>
      <vt:lpstr>内容概要</vt:lpstr>
      <vt:lpstr>5.3 ARM主机RK3399</vt:lpstr>
      <vt:lpstr>5.3 ARM主机RK3399</vt:lpstr>
      <vt:lpstr>内容概要</vt:lpstr>
      <vt:lpstr>5.4 ARM主机Jetson-tx2</vt:lpstr>
      <vt:lpstr>PowerPoint 演示文稿</vt:lpstr>
      <vt:lpstr>内容概要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敬请关注,长期更新...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小小虎蚜</cp:lastModifiedBy>
  <cp:revision>1033</cp:revision>
  <dcterms:created xsi:type="dcterms:W3CDTF">2019-06-19T02:08:00Z</dcterms:created>
  <dcterms:modified xsi:type="dcterms:W3CDTF">2023-05-19T12:26:17Z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666800C72B1842E3919A710CF4E6926B</vt:lpwstr>
  </property>
</Properties>
</file>